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4" r:id="rId2"/>
    <p:sldId id="256" r:id="rId3"/>
    <p:sldId id="257" r:id="rId4"/>
    <p:sldId id="258" r:id="rId5"/>
    <p:sldId id="265" r:id="rId6"/>
    <p:sldId id="259" r:id="rId7"/>
    <p:sldId id="260" r:id="rId8"/>
    <p:sldId id="261" r:id="rId9"/>
    <p:sldId id="262" r:id="rId10"/>
    <p:sldId id="263"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9900"/>
    <a:srgbClr val="FFFF66"/>
    <a:srgbClr val="FFCC00"/>
    <a:srgbClr val="FFF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53" autoAdjust="0"/>
  </p:normalViewPr>
  <p:slideViewPr>
    <p:cSldViewPr>
      <p:cViewPr varScale="1">
        <p:scale>
          <a:sx n="49" d="100"/>
          <a:sy n="49" d="100"/>
        </p:scale>
        <p:origin x="-50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BCD04B5-B42D-4A6B-9225-258D5B249DB3}" type="datetimeFigureOut">
              <a:rPr lang="en-US"/>
              <a:pPr>
                <a:defRPr/>
              </a:pPr>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BD15E89-4490-4970-A717-8719652FB354}" type="slidenum">
              <a:rPr lang="en-US"/>
              <a:pPr>
                <a:defRPr/>
              </a:pPr>
              <a:t>‹#›</a:t>
            </a:fld>
            <a:endParaRPr lang="en-US"/>
          </a:p>
        </p:txBody>
      </p:sp>
    </p:spTree>
    <p:extLst>
      <p:ext uri="{BB962C8B-B14F-4D97-AF65-F5344CB8AC3E}">
        <p14:creationId xmlns:p14="http://schemas.microsoft.com/office/powerpoint/2010/main" val="35553984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D15E89-4490-4970-A717-8719652FB354}" type="slidenum">
              <a:rPr lang="en-US" smtClean="0"/>
              <a:pPr>
                <a:defRPr/>
              </a:pPr>
              <a:t>8</a:t>
            </a:fld>
            <a:endParaRPr lang="en-US"/>
          </a:p>
        </p:txBody>
      </p:sp>
    </p:spTree>
    <p:extLst>
      <p:ext uri="{BB962C8B-B14F-4D97-AF65-F5344CB8AC3E}">
        <p14:creationId xmlns:p14="http://schemas.microsoft.com/office/powerpoint/2010/main" val="2070501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D15E89-4490-4970-A717-8719652FB354}" type="slidenum">
              <a:rPr lang="en-US" smtClean="0"/>
              <a:pPr>
                <a:defRPr/>
              </a:pPr>
              <a:t>10</a:t>
            </a:fld>
            <a:endParaRPr lang="en-US"/>
          </a:p>
        </p:txBody>
      </p:sp>
    </p:spTree>
    <p:extLst>
      <p:ext uri="{BB962C8B-B14F-4D97-AF65-F5344CB8AC3E}">
        <p14:creationId xmlns:p14="http://schemas.microsoft.com/office/powerpoint/2010/main" val="944927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5B256CA-7CA5-4A91-AB38-4843FEA83039}" type="datetime1">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052CD9-C414-4288-97E8-69DB8D11979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C166EB-1884-4733-A5FC-85AB2E4971D4}" type="datetime1">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CF37F9-911E-4E1E-9858-08DB59ED274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44BBA9-55AC-4C83-A683-29AD35DA6580}" type="datetime1">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190FAA-2EF9-4FAE-A919-70A69068A56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BD8208-8FEB-4C3E-B2E3-AADA2F8163FF}" type="datetime1">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37E10A-982F-465F-9FEB-873472E10F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2D612DD-C533-43F0-84FE-C59549302903}" type="datetime1">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464DEE-2483-453F-9E78-53E692C8C81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235DE8A-7124-41D9-80DF-E782AE1A1AB8}" type="datetime1">
              <a:rPr lang="en-US"/>
              <a:pPr>
                <a:defRPr/>
              </a:pPr>
              <a:t>12/9/2013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8F4B94-C152-4F89-87F7-B1B7565FCFD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1750DA-9A9B-429B-8F0F-E5A752A0BA54}" type="datetime1">
              <a:rPr lang="en-US"/>
              <a:pPr>
                <a:defRPr/>
              </a:pPr>
              <a:t>12/9/2013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BE6EE4F-C1C3-490F-95D4-15CA4F0CC17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85F333-9698-49D5-A78A-C78A90071729}" type="datetime1">
              <a:rPr lang="en-US"/>
              <a:pPr>
                <a:defRPr/>
              </a:pPr>
              <a:t>12/9/2013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3FE6A73-F71C-4509-B7B2-5A0B0C4076F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BF7CF0-2553-4066-8924-1CB224707321}" type="datetime1">
              <a:rPr lang="en-US"/>
              <a:pPr>
                <a:defRPr/>
              </a:pPr>
              <a:t>12/9/2013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0F6C09-C818-49E9-9677-630250B447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3BD95C-6D8D-4C84-8AAB-87E8476551BB}" type="datetime1">
              <a:rPr lang="en-US"/>
              <a:pPr>
                <a:defRPr/>
              </a:pPr>
              <a:t>12/9/2013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EED52E-8899-4EBB-B9A4-5276D687643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580D7B-D4B8-4394-99DF-755494124ED8}" type="datetime1">
              <a:rPr lang="en-US"/>
              <a:pPr>
                <a:defRPr/>
              </a:pPr>
              <a:t>12/9/2013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AFE680-EB60-41F8-A27F-46D2B28A87B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59BE0AC-9084-4B32-8CDF-D010BD195ACF}" type="datetime1">
              <a:rPr lang="en-US"/>
              <a:pPr>
                <a:defRPr/>
              </a:pPr>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2349F32-A35A-4E4C-ADC5-D528BA86A2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seasons&amp;source=images&amp;cd=&amp;cad=rja&amp;docid=3pwIpv_pj1enhM&amp;tbnid=_KKi3tMtdO74vM:&amp;ved=0CAUQjRw&amp;url=http://www.nexus-wallpaper.com/wallpaper/nature/seasons-tree/&amp;ei=-0vDUcvqBeuvigLs-4HwCg&amp;psig=AFQjCNFEs6JeRY5unIPCWtaaCMD4kABUKw&amp;ust=1371839865249817"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cloudy&amp;source=images&amp;cd=&amp;cad=rja&amp;docid=dfO26I-yuQn0oM&amp;tbnid=N1J7Mb8Cvi9MTM:&amp;ved=0CAUQjRw&amp;url=http://www.bibliocad.com/library/cloudy-sky_47073&amp;ei=bofCUf68OsTirQHKkoC4Dw&amp;psig=AFQjCNGBf2oGNzs2WehlcGPILeecA5MetA&amp;ust=1371789534639985"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source=images&amp;cd=&amp;cad=rja&amp;docid=VBLvgDcIkpMfCM&amp;tbnid=b4ESuvnWSFTNuM:&amp;ved=0CAUQjRw&amp;url=http://scienceforkids.kidipede.com/physics/weather/seasons.htm&amp;ei=XDnDUdSDGYrMiQKT3YDQBQ&amp;bvm=bv.48175248,d.cGE&amp;psig=AFQjCNFQow62GcHS4ZfFXCLpat4Foiv6ow&amp;ust=137183469616358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wind%20blowing%20leaves&amp;source=images&amp;cd=&amp;cad=rja&amp;docid=GH7x_CgQvB98jM&amp;tbnid=UWCxK5x7Euxv3M:&amp;ved=0CAUQjRw&amp;url=http://www.pchydro.com/blog/?paged=2&amp;ei=eH7CUffAGce3rgGH3IGACg&amp;psig=AFQjCNEU39zF_hvQwSsaHe0Xp1aH9m5RJw&amp;ust=137178717896841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jpg"/><Relationship Id="rId2" Type="http://schemas.openxmlformats.org/officeDocument/2006/relationships/hyperlink" Target="http://www.google.com/url?sa=i&amp;rct=j&amp;q=people+in+the+snow&amp;source=images&amp;cd=&amp;cad=rja&amp;docid=qEVyWE8AEXOFbM&amp;tbnid=wdySSBioZ38tQM:&amp;ved=0CAUQjRw&amp;url=http://66squarefeet.blogspot.com/2009_12_01_archive.html&amp;ei=_z7DUaf6A5HxiQLdyoHAAw&amp;psig=AFQjCNE-ZBOplbM1hDhLhFJN9gLWN3rH2g&amp;ust=1371836495942890"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www.google.com/url?sa=i&amp;rct=j&amp;q=animals+hibernate+in+winter&amp;source=images&amp;cd=&amp;cad=rja&amp;docid=kaTp62Em_Lfk3M&amp;tbnid=mtFoDg_uNHTIRM:&amp;ved=0CAUQjRw&amp;url=http://www.exploringnature.org/db/detail.php?dbID=5&amp;detID=2280&amp;ei=jT_DUfb5Eqr3iwLXtYGgDA&amp;psig=AFQjCNGPulpE64Baq7J01cmawDCYbC9qbQ&amp;ust=1371836667561657"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www.google.com/url?sa=i&amp;rct=j&amp;q=spring%20showers&amp;source=images&amp;cd=&amp;cad=rja&amp;docid=77LIxJRlhZA3gM&amp;tbnid=MScVrGlEk_vfNM:&amp;ved=0CAUQjRw&amp;url=http://www.funwallz.com/wallpaper/1600x1200/wide-wallpaper-april-showers-369.html&amp;ei=y4TCUcPNJoTgqwGhwoGgBA&amp;psig=AFQjCNEwYVmjllT811HCpsdSRURqkizuOA&amp;ust=1371788844275746" TargetMode="External"/><Relationship Id="rId1" Type="http://schemas.openxmlformats.org/officeDocument/2006/relationships/slideLayout" Target="../slideLayouts/slideLayout2.xml"/><Relationship Id="rId6" Type="http://schemas.openxmlformats.org/officeDocument/2006/relationships/hyperlink" Target="http://www.google.com/url?sa=i&amp;rct=j&amp;q=kids+petting+baby+animals&amp;source=images&amp;cd=&amp;cad=rja&amp;docid=MRs2e0dDcB0xPM&amp;tbnid=dlDrEeK_3MSiOM:&amp;ved=0CAUQjRw&amp;url=http://www.animalcraze.info/Parties_Events/parties_events.html&amp;ei=wULDUc_BIsG1iwKPwoC4DQ&amp;psig=AFQjCNEsvo5D-A9pv03X_B2Ivw4i-crLyw&amp;ust=1371837460301274" TargetMode="External"/><Relationship Id="rId5" Type="http://schemas.openxmlformats.org/officeDocument/2006/relationships/image" Target="../media/image11.jpeg"/><Relationship Id="rId4" Type="http://schemas.openxmlformats.org/officeDocument/2006/relationships/hyperlink" Target="http://www.google.com/url?sa=i&amp;rct=j&amp;q=wind%20blowing&amp;source=images&amp;cd=&amp;cad=rja&amp;docid=AZ3VhRhe-UI0BM&amp;tbnid=-R9H-2pvscRkTM:&amp;ved=0CAUQjRw&amp;url=http://www.impactlab.net/2011/03/27/the-world-is-getting-windier-and-the-waves-higher/&amp;ei=7oHCUaLCA8HWrgHH2oCICQ&amp;psig=AFQjCNH715Qrd3YDuFdtkG2QItzRIF1ETQ&amp;ust=1371788129583355"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4.jpe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google.com/url?sa=i&amp;rct=j&amp;q=kids+eating+watermelon&amp;source=images&amp;cd=&amp;cad=rja&amp;docid=qzfNiUExHlw40M&amp;tbnid=90RsedrmT-MPOM:&amp;ved=0CAUQjRw&amp;url=http://www.allposters.com/-sp/Children-in-Park-Eating-Watermelon-Posters_i3500398_.htm&amp;ei=gUXDUb32LorWiwKIvoDwCg&amp;psig=AFQjCNGURKNxTDGJWtDQFcqmiGal_GS8Iw&amp;ust=1371838162442662" TargetMode="External"/><Relationship Id="rId4" Type="http://schemas.openxmlformats.org/officeDocument/2006/relationships/image" Target="../media/image15.jp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hyperlink" Target="http://www.lovethesepics.com/2012/10/cute-funny-hungry-squirrels-say-fall-is-here-60-pics/" TargetMode="External"/><Relationship Id="rId7"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www.google.com/url?sa=i&amp;rct=j&amp;q=harvest+time&amp;source=images&amp;cd=&amp;cad=rja&amp;docid=L7VNuaSozIQLIM&amp;tbnid=Wt2kEtcLPhUW0M:&amp;ved=0CAUQjRw&amp;url=http://actasifblog.com/2012/10/time-to-harvest/&amp;ei=mUfDUefQJqHtiwLt0YDQDg&amp;psig=AFQjCNECiCQw6JqJ-A_jKZFeAw-wFUMguQ&amp;ust=1371838743626320" TargetMode="Externa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95300" y="0"/>
            <a:ext cx="8229600" cy="1143000"/>
          </a:xfrm>
        </p:spPr>
        <p:txBody>
          <a:bodyPr/>
          <a:lstStyle/>
          <a:p>
            <a:r>
              <a:rPr lang="es-ES" noProof="0" dirty="0" smtClean="0">
                <a:latin typeface="Comic Sans MS" pitchFamily="66" charset="0"/>
              </a:rPr>
              <a:t>Las estaciones y el tiempo</a:t>
            </a:r>
          </a:p>
        </p:txBody>
      </p:sp>
      <p:sp>
        <p:nvSpPr>
          <p:cNvPr id="14338" name="Content Placeholder 2"/>
          <p:cNvSpPr>
            <a:spLocks noGrp="1"/>
          </p:cNvSpPr>
          <p:nvPr>
            <p:ph idx="1"/>
          </p:nvPr>
        </p:nvSpPr>
        <p:spPr>
          <a:xfrm>
            <a:off x="495300" y="6248400"/>
            <a:ext cx="8229600" cy="411163"/>
          </a:xfrm>
        </p:spPr>
        <p:txBody>
          <a:bodyPr/>
          <a:lstStyle/>
          <a:p>
            <a:pPr>
              <a:buFont typeface="Arial" charset="0"/>
              <a:buNone/>
            </a:pPr>
            <a:r>
              <a:rPr lang="es-ES" sz="1100" noProof="0" dirty="0" smtClean="0"/>
              <a:t>Fotos de Google </a:t>
            </a:r>
            <a:r>
              <a:rPr lang="es-ES" sz="1100" noProof="0" dirty="0" err="1" smtClean="0"/>
              <a:t>Images</a:t>
            </a:r>
            <a:endParaRPr lang="es-ES" sz="1100" noProof="0" dirty="0" smtClean="0"/>
          </a:p>
          <a:p>
            <a:pPr>
              <a:buFont typeface="Arial" charset="0"/>
              <a:buNone/>
            </a:pPr>
            <a:endParaRPr lang="es-ES" sz="1100" noProof="0" dirty="0" smtClean="0"/>
          </a:p>
        </p:txBody>
      </p:sp>
      <p:pic>
        <p:nvPicPr>
          <p:cNvPr id="14339" name="Picture 4" descr="http://www.nexus-wallpaper.com/wp-content/uploads/2012/12/Four-Seasons-Tree.jpg">
            <a:hlinkClick r:id="rId2"/>
          </p:cNvPr>
          <p:cNvPicPr>
            <a:picLocks noChangeAspect="1" noChangeArrowheads="1"/>
          </p:cNvPicPr>
          <p:nvPr/>
        </p:nvPicPr>
        <p:blipFill>
          <a:blip r:embed="rId3" cstate="print"/>
          <a:srcRect/>
          <a:stretch>
            <a:fillRect/>
          </a:stretch>
        </p:blipFill>
        <p:spPr bwMode="auto">
          <a:xfrm>
            <a:off x="1524000" y="990600"/>
            <a:ext cx="6161903"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pPr>
              <a:defRPr/>
            </a:pPr>
            <a:fld id="{A30FCB12-9B03-4F6E-A985-AC3870763C92}"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6604"/>
            <a:ext cx="8610600" cy="1173162"/>
          </a:xfrm>
        </p:spPr>
        <p:txBody>
          <a:bodyPr rtlCol="0">
            <a:normAutofit/>
          </a:bodyPr>
          <a:lstStyle/>
          <a:p>
            <a:pPr algn="l" fontAlgn="auto">
              <a:spcAft>
                <a:spcPts val="0"/>
              </a:spcAft>
              <a:defRPr/>
            </a:pPr>
            <a:r>
              <a:rPr lang="es-ES" sz="2200" noProof="0" dirty="0" smtClean="0">
                <a:latin typeface="Times New Roman" panose="02020603050405020304" pitchFamily="18" charset="0"/>
                <a:cs typeface="Times New Roman" panose="02020603050405020304" pitchFamily="18" charset="0"/>
              </a:rPr>
              <a:t>¿Qué sucede cuando termina el otoño? El ciclo comienza otra vez. ¿Puedes </a:t>
            </a:r>
            <a:r>
              <a:rPr lang="es-ES" sz="2200" b="1" noProof="0" dirty="0" smtClean="0">
                <a:latin typeface="Times New Roman" panose="02020603050405020304" pitchFamily="18" charset="0"/>
                <a:cs typeface="Times New Roman" panose="02020603050405020304" pitchFamily="18" charset="0"/>
              </a:rPr>
              <a:t>predecir</a:t>
            </a:r>
            <a:r>
              <a:rPr lang="es-ES" sz="2200" noProof="0" dirty="0" smtClean="0">
                <a:latin typeface="Times New Roman" panose="02020603050405020304" pitchFamily="18" charset="0"/>
                <a:cs typeface="Times New Roman" panose="02020603050405020304" pitchFamily="18" charset="0"/>
              </a:rPr>
              <a:t> qué sucederá en el invierno? ¿En la primavera? ¿En el verano? En el otoño? ¿Recuerdas el tiempo </a:t>
            </a:r>
            <a:r>
              <a:rPr lang="es-ES" sz="2200" b="1" noProof="0" dirty="0" smtClean="0">
                <a:latin typeface="Times New Roman" panose="02020603050405020304" pitchFamily="18" charset="0"/>
                <a:cs typeface="Times New Roman" panose="02020603050405020304" pitchFamily="18" charset="0"/>
              </a:rPr>
              <a:t>predecible</a:t>
            </a:r>
            <a:r>
              <a:rPr lang="es-ES" sz="2200" noProof="0" dirty="0" smtClean="0">
                <a:latin typeface="Times New Roman" panose="02020603050405020304" pitchFamily="18" charset="0"/>
                <a:cs typeface="Times New Roman" panose="02020603050405020304" pitchFamily="18" charset="0"/>
              </a:rPr>
              <a:t> para cada estación?</a:t>
            </a:r>
            <a:endParaRPr lang="es-ES" sz="2400" noProof="0" dirty="0"/>
          </a:p>
        </p:txBody>
      </p:sp>
      <p:sp>
        <p:nvSpPr>
          <p:cNvPr id="22530" name="Content Placeholder 2"/>
          <p:cNvSpPr>
            <a:spLocks noGrp="1"/>
          </p:cNvSpPr>
          <p:nvPr>
            <p:ph idx="1"/>
          </p:nvPr>
        </p:nvSpPr>
        <p:spPr>
          <a:xfrm>
            <a:off x="381000" y="5638800"/>
            <a:ext cx="8229600" cy="990600"/>
          </a:xfrm>
          <a:ln>
            <a:solidFill>
              <a:schemeClr val="tx1"/>
            </a:solidFill>
          </a:ln>
        </p:spPr>
        <p:txBody>
          <a:bodyPr/>
          <a:lstStyle/>
          <a:p>
            <a:pPr algn="ctr">
              <a:buNone/>
            </a:pPr>
            <a:r>
              <a:rPr lang="es-ES" sz="2800" b="1" dirty="0" smtClean="0">
                <a:latin typeface="Comic Sans MS" pitchFamily="66" charset="0"/>
              </a:rPr>
              <a:t>El tiempo cambia día con día, pero puede ser predecible durante una estación.</a:t>
            </a:r>
            <a:endParaRPr lang="es-ES" sz="2800" b="1" noProof="0" dirty="0" smtClean="0">
              <a:latin typeface="Comic Sans MS" pitchFamily="66" charset="0"/>
            </a:endParaRPr>
          </a:p>
        </p:txBody>
      </p:sp>
      <p:sp>
        <p:nvSpPr>
          <p:cNvPr id="8" name="Slide Number Placeholder 7"/>
          <p:cNvSpPr>
            <a:spLocks noGrp="1"/>
          </p:cNvSpPr>
          <p:nvPr>
            <p:ph type="sldNum" sz="quarter" idx="12"/>
          </p:nvPr>
        </p:nvSpPr>
        <p:spPr/>
        <p:txBody>
          <a:bodyPr/>
          <a:lstStyle/>
          <a:p>
            <a:pPr>
              <a:defRPr/>
            </a:pPr>
            <a:fld id="{64A7AD05-3790-44AE-9616-739BD651AFFB}" type="slidenum">
              <a:rPr lang="en-US"/>
              <a:pPr>
                <a:defRPr/>
              </a:pPr>
              <a:t>10</a:t>
            </a:fld>
            <a:endParaRPr lang="en-US" dirty="0"/>
          </a:p>
        </p:txBody>
      </p:sp>
      <p:sp>
        <p:nvSpPr>
          <p:cNvPr id="18" name="TextBox 17"/>
          <p:cNvSpPr txBox="1"/>
          <p:nvPr/>
        </p:nvSpPr>
        <p:spPr>
          <a:xfrm>
            <a:off x="2895600" y="152400"/>
            <a:ext cx="3200400" cy="400110"/>
          </a:xfrm>
          <a:prstGeom prst="rect">
            <a:avLst/>
          </a:prstGeom>
          <a:noFill/>
        </p:spPr>
        <p:txBody>
          <a:bodyPr wrap="square" rtlCol="0">
            <a:spAutoFit/>
          </a:bodyPr>
          <a:lstStyle/>
          <a:p>
            <a:pPr algn="ctr"/>
            <a:r>
              <a:rPr lang="es-ES" sz="2000" b="1" dirty="0" smtClean="0"/>
              <a:t>Estaciones cambiantes</a:t>
            </a:r>
            <a:endParaRPr lang="es-ES" sz="2000" b="1" dirty="0"/>
          </a:p>
        </p:txBody>
      </p:sp>
      <p:grpSp>
        <p:nvGrpSpPr>
          <p:cNvPr id="7" name="Group 6"/>
          <p:cNvGrpSpPr>
            <a:grpSpLocks/>
          </p:cNvGrpSpPr>
          <p:nvPr/>
        </p:nvGrpSpPr>
        <p:grpSpPr bwMode="auto">
          <a:xfrm>
            <a:off x="1640017" y="1600200"/>
            <a:ext cx="5833269" cy="4002348"/>
            <a:chOff x="106809713" y="104581820"/>
            <a:chExt cx="6873965" cy="4932015"/>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6809713" y="104581820"/>
              <a:ext cx="6873965" cy="4932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l="52782" t="49316" r="10127" b="11864"/>
            <a:stretch>
              <a:fillRect/>
            </a:stretch>
          </p:blipFill>
          <p:spPr bwMode="auto">
            <a:xfrm>
              <a:off x="110432986" y="107018696"/>
              <a:ext cx="2544355" cy="191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l="9059" t="49316" r="50916" b="11864"/>
            <a:stretch>
              <a:fillRect/>
            </a:stretch>
          </p:blipFill>
          <p:spPr bwMode="auto">
            <a:xfrm>
              <a:off x="107420038" y="107004980"/>
              <a:ext cx="2745523" cy="191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533400"/>
            <a:ext cx="8305800" cy="4343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685800"/>
            <a:ext cx="7772400" cy="1600200"/>
          </a:xfrm>
        </p:spPr>
        <p:txBody>
          <a:bodyPr rtlCol="0">
            <a:normAutofit fontScale="90000"/>
          </a:bodyPr>
          <a:lstStyle/>
          <a:p>
            <a:pPr fontAlgn="auto">
              <a:spcAft>
                <a:spcPts val="0"/>
              </a:spcAft>
              <a:defRPr/>
            </a:pPr>
            <a:r>
              <a:rPr lang="es-ES" noProof="0" smtClean="0"/>
              <a:t/>
            </a:r>
            <a:br>
              <a:rPr lang="es-ES" noProof="0" smtClean="0"/>
            </a:br>
            <a:r>
              <a:rPr lang="es-ES" noProof="0" smtClean="0"/>
              <a:t/>
            </a:r>
            <a:br>
              <a:rPr lang="es-ES" noProof="0" smtClean="0"/>
            </a:br>
            <a:r>
              <a:rPr lang="es-ES" noProof="0" smtClean="0"/>
              <a:t>  </a:t>
            </a:r>
            <a:endParaRPr lang="es-ES" noProof="0"/>
          </a:p>
        </p:txBody>
      </p:sp>
      <p:pic>
        <p:nvPicPr>
          <p:cNvPr id="15363" name="Picture 3" descr="http://images.bibliocad.com/library/image/00040000/7000/cloudy-sky_47073.jpg">
            <a:hlinkClick r:id="rId2"/>
          </p:cNvPr>
          <p:cNvPicPr>
            <a:picLocks noChangeAspect="1" noChangeArrowheads="1"/>
          </p:cNvPicPr>
          <p:nvPr/>
        </p:nvPicPr>
        <p:blipFill>
          <a:blip r:embed="rId3" cstate="print"/>
          <a:srcRect/>
          <a:stretch>
            <a:fillRect/>
          </a:stretch>
        </p:blipFill>
        <p:spPr bwMode="auto">
          <a:xfrm>
            <a:off x="609600" y="762000"/>
            <a:ext cx="7824395" cy="3912198"/>
          </a:xfrm>
          <a:prstGeom prst="rect">
            <a:avLst/>
          </a:prstGeom>
          <a:noFill/>
          <a:ln w="19050">
            <a:solidFill>
              <a:schemeClr val="tx1"/>
            </a:solidFill>
            <a:miter lim="800000"/>
            <a:headEnd/>
            <a:tailEnd/>
          </a:ln>
        </p:spPr>
      </p:pic>
      <p:sp>
        <p:nvSpPr>
          <p:cNvPr id="5" name="Slide Number Placeholder 4"/>
          <p:cNvSpPr>
            <a:spLocks noGrp="1"/>
          </p:cNvSpPr>
          <p:nvPr>
            <p:ph type="sldNum" sz="quarter" idx="12"/>
          </p:nvPr>
        </p:nvSpPr>
        <p:spPr/>
        <p:txBody>
          <a:bodyPr/>
          <a:lstStyle/>
          <a:p>
            <a:pPr>
              <a:defRPr/>
            </a:pPr>
            <a:fld id="{46342D86-3D45-4428-95E7-6503033115CA}" type="slidenum">
              <a:rPr lang="en-US"/>
              <a:pPr>
                <a:defRPr/>
              </a:pPr>
              <a:t>2</a:t>
            </a:fld>
            <a:endParaRPr lang="en-US"/>
          </a:p>
        </p:txBody>
      </p:sp>
      <p:sp>
        <p:nvSpPr>
          <p:cNvPr id="7" name="Content Placeholder 2"/>
          <p:cNvSpPr txBox="1">
            <a:spLocks/>
          </p:cNvSpPr>
          <p:nvPr/>
        </p:nvSpPr>
        <p:spPr bwMode="auto">
          <a:xfrm>
            <a:off x="381000" y="5181600"/>
            <a:ext cx="8229600" cy="1066800"/>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sz="2800" b="1" dirty="0" smtClean="0">
                <a:solidFill>
                  <a:schemeClr val="tx1"/>
                </a:solidFill>
                <a:latin typeface="Comic Sans MS" pitchFamily="66" charset="0"/>
              </a:rPr>
              <a:t>El tiempo cambia día con día, pero puede ser predecible durante una estación.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83422" y="320358"/>
            <a:ext cx="8229600" cy="1356042"/>
          </a:xfrm>
        </p:spPr>
        <p:txBody>
          <a:bodyPr/>
          <a:lstStyle/>
          <a:p>
            <a:pPr algn="l"/>
            <a:r>
              <a:rPr lang="es-ES" sz="2200" noProof="0" dirty="0" smtClean="0">
                <a:latin typeface="Times New Roman" panose="02020603050405020304" pitchFamily="18" charset="0"/>
                <a:cs typeface="Times New Roman" panose="02020603050405020304" pitchFamily="18" charset="0"/>
              </a:rPr>
              <a:t>Hay cuatro </a:t>
            </a:r>
            <a:r>
              <a:rPr lang="es-ES" sz="2200" b="1" noProof="0" dirty="0" smtClean="0">
                <a:latin typeface="Times New Roman" panose="02020603050405020304" pitchFamily="18" charset="0"/>
                <a:cs typeface="Times New Roman" panose="02020603050405020304" pitchFamily="18" charset="0"/>
              </a:rPr>
              <a:t>estaciones</a:t>
            </a:r>
            <a:r>
              <a:rPr lang="es-ES" sz="2200" noProof="0" dirty="0" smtClean="0">
                <a:latin typeface="Times New Roman" panose="02020603050405020304" pitchFamily="18" charset="0"/>
                <a:cs typeface="Times New Roman" panose="02020603050405020304" pitchFamily="18" charset="0"/>
              </a:rPr>
              <a:t> en un año: invierno, primavera, verano y otoño. El </a:t>
            </a:r>
            <a:r>
              <a:rPr lang="es-ES" sz="2200" b="1" noProof="0" dirty="0" smtClean="0">
                <a:latin typeface="Times New Roman" panose="02020603050405020304" pitchFamily="18" charset="0"/>
                <a:cs typeface="Times New Roman" panose="02020603050405020304" pitchFamily="18" charset="0"/>
              </a:rPr>
              <a:t>tiempo</a:t>
            </a:r>
            <a:r>
              <a:rPr lang="es-ES" sz="2200" noProof="0" dirty="0" smtClean="0">
                <a:latin typeface="Times New Roman" panose="02020603050405020304" pitchFamily="18" charset="0"/>
                <a:cs typeface="Times New Roman" panose="02020603050405020304" pitchFamily="18" charset="0"/>
              </a:rPr>
              <a:t> cambia durante cada estación. En cada estación, puedes esperar cierto tipo de tiempo.</a:t>
            </a:r>
          </a:p>
        </p:txBody>
      </p:sp>
      <p:sp>
        <p:nvSpPr>
          <p:cNvPr id="16386" name="Content Placeholder 2"/>
          <p:cNvSpPr>
            <a:spLocks noGrp="1"/>
          </p:cNvSpPr>
          <p:nvPr>
            <p:ph idx="1"/>
          </p:nvPr>
        </p:nvSpPr>
        <p:spPr>
          <a:xfrm>
            <a:off x="383422" y="5562600"/>
            <a:ext cx="8229600" cy="1103481"/>
          </a:xfrm>
          <a:ln>
            <a:solidFill>
              <a:schemeClr val="tx1"/>
            </a:solidFill>
          </a:ln>
        </p:spPr>
        <p:txBody>
          <a:bodyPr/>
          <a:lstStyle/>
          <a:p>
            <a:pPr algn="ctr">
              <a:buNone/>
            </a:pPr>
            <a:r>
              <a:rPr lang="es-ES" sz="2800" b="1" dirty="0" smtClean="0">
                <a:latin typeface="Comic Sans MS" pitchFamily="66" charset="0"/>
              </a:rPr>
              <a:t>El tiempo cambia día con día, pero puede ser predecible durante una estación.</a:t>
            </a:r>
            <a:endParaRPr lang="es-ES" sz="2800" b="1" noProof="0" dirty="0" smtClean="0">
              <a:latin typeface="Comic Sans MS" pitchFamily="66" charset="0"/>
            </a:endParaRPr>
          </a:p>
        </p:txBody>
      </p:sp>
      <p:sp>
        <p:nvSpPr>
          <p:cNvPr id="5" name="Slide Number Placeholder 4"/>
          <p:cNvSpPr>
            <a:spLocks noGrp="1"/>
          </p:cNvSpPr>
          <p:nvPr>
            <p:ph type="sldNum" sz="quarter" idx="12"/>
          </p:nvPr>
        </p:nvSpPr>
        <p:spPr/>
        <p:txBody>
          <a:bodyPr/>
          <a:lstStyle/>
          <a:p>
            <a:pPr>
              <a:defRPr/>
            </a:pPr>
            <a:fld id="{CB94A355-954A-4B57-8D96-E3716CEB914F}" type="slidenum">
              <a:rPr lang="en-US"/>
              <a:pPr>
                <a:defRPr/>
              </a:pPr>
              <a:t>3</a:t>
            </a:fld>
            <a:endParaRPr lang="en-US"/>
          </a:p>
        </p:txBody>
      </p:sp>
      <p:sp>
        <p:nvSpPr>
          <p:cNvPr id="6" name="TextBox 5"/>
          <p:cNvSpPr txBox="1"/>
          <p:nvPr/>
        </p:nvSpPr>
        <p:spPr>
          <a:xfrm>
            <a:off x="2819400" y="156270"/>
            <a:ext cx="3200400" cy="400110"/>
          </a:xfrm>
          <a:prstGeom prst="rect">
            <a:avLst/>
          </a:prstGeom>
          <a:noFill/>
        </p:spPr>
        <p:txBody>
          <a:bodyPr wrap="square" rtlCol="0">
            <a:spAutoFit/>
          </a:bodyPr>
          <a:lstStyle/>
          <a:p>
            <a:pPr algn="ctr"/>
            <a:r>
              <a:rPr lang="es-ES" sz="2000" b="1" dirty="0" smtClean="0"/>
              <a:t>Cuatro estaciones</a:t>
            </a:r>
            <a:endParaRPr lang="es-ES" sz="2000" b="1" dirty="0"/>
          </a:p>
        </p:txBody>
      </p:sp>
      <p:grpSp>
        <p:nvGrpSpPr>
          <p:cNvPr id="11" name="Group 10"/>
          <p:cNvGrpSpPr/>
          <p:nvPr/>
        </p:nvGrpSpPr>
        <p:grpSpPr>
          <a:xfrm>
            <a:off x="1600200" y="1600200"/>
            <a:ext cx="6019800" cy="3739568"/>
            <a:chOff x="1600200" y="1600200"/>
            <a:chExt cx="6019800" cy="3739568"/>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600200"/>
              <a:ext cx="5796044" cy="3739568"/>
            </a:xfrm>
            <a:prstGeom prst="rect">
              <a:avLst/>
            </a:prstGeom>
          </p:spPr>
        </p:pic>
        <p:sp>
          <p:nvSpPr>
            <p:cNvPr id="7" name="Rectangle 6"/>
            <p:cNvSpPr/>
            <p:nvPr/>
          </p:nvSpPr>
          <p:spPr>
            <a:xfrm>
              <a:off x="1617956" y="2966624"/>
              <a:ext cx="1066800" cy="381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rPr>
                <a:t>Invierno</a:t>
              </a:r>
              <a:endParaRPr lang="es-ES" sz="2000" b="1" dirty="0">
                <a:solidFill>
                  <a:schemeClr val="tx1"/>
                </a:solidFill>
              </a:endParaRPr>
            </a:p>
          </p:txBody>
        </p:sp>
        <p:sp>
          <p:nvSpPr>
            <p:cNvPr id="8" name="Rectangle 7"/>
            <p:cNvSpPr/>
            <p:nvPr/>
          </p:nvSpPr>
          <p:spPr>
            <a:xfrm>
              <a:off x="1640888" y="4885678"/>
              <a:ext cx="1066800" cy="381000"/>
            </a:xfrm>
            <a:prstGeom prst="rect">
              <a:avLst/>
            </a:prstGeom>
            <a:solidFill>
              <a:srgbClr val="FFCC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rPr>
                <a:t>Verano</a:t>
              </a:r>
              <a:endParaRPr lang="es-ES" sz="2000" b="1" dirty="0">
                <a:solidFill>
                  <a:schemeClr val="tx1"/>
                </a:solidFill>
              </a:endParaRPr>
            </a:p>
          </p:txBody>
        </p:sp>
        <p:sp>
          <p:nvSpPr>
            <p:cNvPr id="9" name="Rectangle 8"/>
            <p:cNvSpPr/>
            <p:nvPr/>
          </p:nvSpPr>
          <p:spPr>
            <a:xfrm>
              <a:off x="6289088" y="2913356"/>
              <a:ext cx="1330912" cy="381000"/>
            </a:xfrm>
            <a:prstGeom prst="rect">
              <a:avLst/>
            </a:prstGeom>
            <a:solidFill>
              <a:srgbClr val="FF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rPr>
                <a:t>Primavera</a:t>
              </a:r>
              <a:endParaRPr lang="es-ES" sz="2000" b="1" dirty="0">
                <a:solidFill>
                  <a:schemeClr val="tx1"/>
                </a:solidFill>
              </a:endParaRPr>
            </a:p>
          </p:txBody>
        </p:sp>
        <p:sp>
          <p:nvSpPr>
            <p:cNvPr id="10" name="Rectangle 9"/>
            <p:cNvSpPr/>
            <p:nvPr/>
          </p:nvSpPr>
          <p:spPr>
            <a:xfrm>
              <a:off x="6427434" y="4885678"/>
              <a:ext cx="1066800" cy="381000"/>
            </a:xfrm>
            <a:prstGeom prst="rect">
              <a:avLst/>
            </a:prstGeom>
            <a:solidFill>
              <a:srgbClr val="FF99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rPr>
                <a:t>Otoño</a:t>
              </a:r>
              <a:endParaRPr lang="es-ES" sz="2000" b="1" dirty="0">
                <a:solidFill>
                  <a:schemeClr val="tx1"/>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8229600" cy="944562"/>
          </a:xfrm>
        </p:spPr>
        <p:txBody>
          <a:bodyPr/>
          <a:lstStyle/>
          <a:p>
            <a:pPr algn="l"/>
            <a:r>
              <a:rPr lang="es-ES" sz="2200" noProof="0" dirty="0" smtClean="0">
                <a:latin typeface="Times New Roman" panose="02020603050405020304" pitchFamily="18" charset="0"/>
                <a:cs typeface="Times New Roman" panose="02020603050405020304" pitchFamily="18" charset="0"/>
              </a:rPr>
              <a:t>Cada estación tiene su propio tipo de tiempo. Las estaciones siguen una después de la otra en un </a:t>
            </a:r>
            <a:r>
              <a:rPr lang="es-ES" sz="2200" b="1" noProof="0" dirty="0" smtClean="0">
                <a:latin typeface="Times New Roman" panose="02020603050405020304" pitchFamily="18" charset="0"/>
                <a:cs typeface="Times New Roman" panose="02020603050405020304" pitchFamily="18" charset="0"/>
              </a:rPr>
              <a:t>ciclo</a:t>
            </a:r>
            <a:r>
              <a:rPr lang="es-ES" sz="2200" noProof="0" dirty="0" smtClean="0">
                <a:latin typeface="Times New Roman" panose="02020603050405020304" pitchFamily="18" charset="0"/>
                <a:cs typeface="Times New Roman" panose="02020603050405020304" pitchFamily="18" charset="0"/>
              </a:rPr>
              <a:t>. El cambio en cada estación se debe a que la tierra </a:t>
            </a:r>
            <a:r>
              <a:rPr lang="es-ES" sz="2200" b="1" noProof="0" dirty="0" smtClean="0">
                <a:latin typeface="Times New Roman" panose="02020603050405020304" pitchFamily="18" charset="0"/>
                <a:cs typeface="Times New Roman" panose="02020603050405020304" pitchFamily="18" charset="0"/>
              </a:rPr>
              <a:t>gira</a:t>
            </a:r>
            <a:r>
              <a:rPr lang="es-ES" sz="2200" noProof="0" dirty="0" smtClean="0">
                <a:latin typeface="Times New Roman" panose="02020603050405020304" pitchFamily="18" charset="0"/>
                <a:cs typeface="Times New Roman" panose="02020603050405020304" pitchFamily="18" charset="0"/>
              </a:rPr>
              <a:t> alrededor del sol.</a:t>
            </a:r>
            <a:endParaRPr lang="es-ES" noProof="0" dirty="0" smtClean="0">
              <a:latin typeface="Times New Roman" panose="02020603050405020304" pitchFamily="18" charset="0"/>
              <a:cs typeface="Times New Roman" panose="02020603050405020304" pitchFamily="18" charset="0"/>
            </a:endParaRPr>
          </a:p>
        </p:txBody>
      </p:sp>
      <p:sp>
        <p:nvSpPr>
          <p:cNvPr id="17410" name="Content Placeholder 2"/>
          <p:cNvSpPr>
            <a:spLocks noGrp="1"/>
          </p:cNvSpPr>
          <p:nvPr>
            <p:ph idx="1"/>
          </p:nvPr>
        </p:nvSpPr>
        <p:spPr>
          <a:xfrm>
            <a:off x="326571" y="5562600"/>
            <a:ext cx="8229600" cy="1066800"/>
          </a:xfrm>
          <a:ln>
            <a:solidFill>
              <a:schemeClr val="tx1"/>
            </a:solidFill>
          </a:ln>
        </p:spPr>
        <p:txBody>
          <a:bodyPr/>
          <a:lstStyle/>
          <a:p>
            <a:pPr algn="ctr">
              <a:buNone/>
            </a:pPr>
            <a:r>
              <a:rPr lang="es-ES" sz="2800" b="1" dirty="0" smtClean="0">
                <a:latin typeface="Comic Sans MS" pitchFamily="66" charset="0"/>
              </a:rPr>
              <a:t>El tiempo cambia día con día, pero puede ser predecible durante una estación.</a:t>
            </a:r>
            <a:endParaRPr lang="es-ES" sz="2800" b="1" noProof="0" dirty="0" smtClean="0">
              <a:latin typeface="Comic Sans MS" pitchFamily="66" charset="0"/>
            </a:endParaRPr>
          </a:p>
          <a:p>
            <a:endParaRPr lang="es-ES" noProof="0" dirty="0" smtClean="0"/>
          </a:p>
        </p:txBody>
      </p:sp>
      <p:sp>
        <p:nvSpPr>
          <p:cNvPr id="7" name="Slide Number Placeholder 6"/>
          <p:cNvSpPr>
            <a:spLocks noGrp="1"/>
          </p:cNvSpPr>
          <p:nvPr>
            <p:ph type="sldNum" sz="quarter" idx="12"/>
          </p:nvPr>
        </p:nvSpPr>
        <p:spPr/>
        <p:txBody>
          <a:bodyPr/>
          <a:lstStyle/>
          <a:p>
            <a:pPr>
              <a:defRPr/>
            </a:pPr>
            <a:fld id="{08CC7EAA-7FC6-4EAC-AB4C-DAFC10F8AA70}" type="slidenum">
              <a:rPr lang="en-US"/>
              <a:pPr>
                <a:defRPr/>
              </a:pPr>
              <a:t>4</a:t>
            </a:fld>
            <a:endParaRPr lang="en-US"/>
          </a:p>
        </p:txBody>
      </p:sp>
      <p:grpSp>
        <p:nvGrpSpPr>
          <p:cNvPr id="11" name="Group 10"/>
          <p:cNvGrpSpPr/>
          <p:nvPr/>
        </p:nvGrpSpPr>
        <p:grpSpPr>
          <a:xfrm>
            <a:off x="2286000" y="1340005"/>
            <a:ext cx="4310743" cy="4114800"/>
            <a:chOff x="2286000" y="1340005"/>
            <a:chExt cx="4310743" cy="4114800"/>
          </a:xfrm>
        </p:grpSpPr>
        <p:pic>
          <p:nvPicPr>
            <p:cNvPr id="17411" name="Picture 2" descr="http://scienceforkids.kidipede.com/physics/weather/pictures/seasons.jpg">
              <a:hlinkClick r:id="rId2"/>
            </p:cNvPr>
            <p:cNvPicPr>
              <a:picLocks noChangeAspect="1" noChangeArrowheads="1"/>
            </p:cNvPicPr>
            <p:nvPr/>
          </p:nvPicPr>
          <p:blipFill>
            <a:blip r:embed="rId3" cstate="print"/>
            <a:srcRect/>
            <a:stretch>
              <a:fillRect/>
            </a:stretch>
          </p:blipFill>
          <p:spPr bwMode="auto">
            <a:xfrm>
              <a:off x="2286000" y="1340005"/>
              <a:ext cx="4310743" cy="4114800"/>
            </a:xfrm>
            <a:prstGeom prst="rect">
              <a:avLst/>
            </a:prstGeom>
            <a:noFill/>
            <a:ln w="9525">
              <a:noFill/>
              <a:miter lim="800000"/>
              <a:headEnd/>
              <a:tailEnd/>
            </a:ln>
          </p:spPr>
        </p:pic>
        <p:sp>
          <p:nvSpPr>
            <p:cNvPr id="6" name="Rectangle 5"/>
            <p:cNvSpPr/>
            <p:nvPr/>
          </p:nvSpPr>
          <p:spPr>
            <a:xfrm>
              <a:off x="4885678" y="1447800"/>
              <a:ext cx="1057922"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66FF33"/>
                  </a:solidFill>
                  <a:latin typeface="CAC Krazy Legs Bold" pitchFamily="2" charset="0"/>
                </a:rPr>
                <a:t>Primavera</a:t>
              </a:r>
              <a:endParaRPr lang="en-US" sz="1600" dirty="0">
                <a:solidFill>
                  <a:srgbClr val="66FF33"/>
                </a:solidFill>
                <a:latin typeface="CAC Krazy Legs Bold" pitchFamily="2" charset="0"/>
              </a:endParaRPr>
            </a:p>
          </p:txBody>
        </p:sp>
        <p:sp>
          <p:nvSpPr>
            <p:cNvPr id="8" name="Rectangle 7"/>
            <p:cNvSpPr/>
            <p:nvPr/>
          </p:nvSpPr>
          <p:spPr>
            <a:xfrm>
              <a:off x="2294878" y="3841810"/>
              <a:ext cx="744244"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rgbClr val="66FF33"/>
                  </a:solidFill>
                  <a:latin typeface="CAC Krazy Legs Bold" pitchFamily="2" charset="0"/>
                </a:rPr>
                <a:t>Verano</a:t>
              </a:r>
              <a:endParaRPr lang="es-ES" sz="1600" dirty="0">
                <a:solidFill>
                  <a:srgbClr val="66FF33"/>
                </a:solidFill>
                <a:latin typeface="CAC Krazy Legs Bold" pitchFamily="2" charset="0"/>
              </a:endParaRPr>
            </a:p>
          </p:txBody>
        </p:sp>
        <p:sp>
          <p:nvSpPr>
            <p:cNvPr id="9" name="Rectangle 8"/>
            <p:cNvSpPr/>
            <p:nvPr/>
          </p:nvSpPr>
          <p:spPr>
            <a:xfrm>
              <a:off x="4343400" y="5132034"/>
              <a:ext cx="744244"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rgbClr val="66FF33"/>
                  </a:solidFill>
                  <a:latin typeface="CAC Krazy Legs Bold" pitchFamily="2" charset="0"/>
                </a:rPr>
                <a:t>Otoño</a:t>
              </a:r>
              <a:endParaRPr lang="es-ES" sz="1600" dirty="0">
                <a:solidFill>
                  <a:srgbClr val="66FF33"/>
                </a:solidFill>
                <a:latin typeface="CAC Krazy Legs Bold" pitchFamily="2" charset="0"/>
              </a:endParaRPr>
            </a:p>
          </p:txBody>
        </p:sp>
        <p:sp>
          <p:nvSpPr>
            <p:cNvPr id="10" name="Rectangle 9"/>
            <p:cNvSpPr/>
            <p:nvPr/>
          </p:nvSpPr>
          <p:spPr>
            <a:xfrm>
              <a:off x="5647678" y="3719746"/>
              <a:ext cx="905522"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rgbClr val="66FF33"/>
                  </a:solidFill>
                  <a:latin typeface="CAC Krazy Legs Bold" pitchFamily="2" charset="0"/>
                </a:rPr>
                <a:t>Invierno</a:t>
              </a:r>
              <a:endParaRPr lang="es-ES" sz="1600" dirty="0">
                <a:solidFill>
                  <a:srgbClr val="66FF33"/>
                </a:solidFill>
                <a:latin typeface="CAC Krazy Legs Bold" pitchFamily="2"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443146"/>
            <a:ext cx="8229600" cy="1325562"/>
          </a:xfrm>
        </p:spPr>
        <p:txBody>
          <a:bodyPr/>
          <a:lstStyle/>
          <a:p>
            <a:pPr algn="l"/>
            <a:r>
              <a:rPr lang="es-ES" sz="2200" noProof="0" dirty="0" smtClean="0">
                <a:latin typeface="Times New Roman" panose="02020603050405020304" pitchFamily="18" charset="0"/>
                <a:cs typeface="Times New Roman" panose="02020603050405020304" pitchFamily="18" charset="0"/>
              </a:rPr>
              <a:t>Pero cada día, el tiempo puede ser diferente. El aire alrededor de la Tierra se está moviendo todo el tiempo. Este aire en movimiento se llama </a:t>
            </a:r>
            <a:r>
              <a:rPr lang="es-ES" sz="2200" b="1" noProof="0" dirty="0" smtClean="0">
                <a:latin typeface="Times New Roman" panose="02020603050405020304" pitchFamily="18" charset="0"/>
                <a:cs typeface="Times New Roman" panose="02020603050405020304" pitchFamily="18" charset="0"/>
              </a:rPr>
              <a:t>viento</a:t>
            </a:r>
            <a:r>
              <a:rPr lang="es-ES" sz="2200" noProof="0" dirty="0" smtClean="0">
                <a:latin typeface="Times New Roman" panose="02020603050405020304" pitchFamily="18" charset="0"/>
                <a:cs typeface="Times New Roman" panose="02020603050405020304" pitchFamily="18" charset="0"/>
              </a:rPr>
              <a:t>. El viento puede </a:t>
            </a:r>
            <a:r>
              <a:rPr lang="es-ES" sz="2200" dirty="0" smtClean="0">
                <a:latin typeface="Times New Roman" panose="02020603050405020304" pitchFamily="18" charset="0"/>
                <a:cs typeface="Times New Roman" panose="02020603050405020304" pitchFamily="18" charset="0"/>
              </a:rPr>
              <a:t>mover nubes y </a:t>
            </a:r>
            <a:r>
              <a:rPr lang="es-ES" sz="2200" b="1" noProof="0" dirty="0" smtClean="0">
                <a:latin typeface="Times New Roman" panose="02020603050405020304" pitchFamily="18" charset="0"/>
                <a:cs typeface="Times New Roman" panose="02020603050405020304" pitchFamily="18" charset="0"/>
              </a:rPr>
              <a:t>tormentas</a:t>
            </a:r>
            <a:r>
              <a:rPr lang="es-ES" sz="2200" noProof="0" dirty="0" smtClean="0">
                <a:latin typeface="Times New Roman" panose="02020603050405020304" pitchFamily="18" charset="0"/>
                <a:cs typeface="Times New Roman" panose="02020603050405020304" pitchFamily="18" charset="0"/>
              </a:rPr>
              <a:t> por el cielo, para cambiar el tiempo.</a:t>
            </a:r>
            <a:r>
              <a:rPr lang="es-ES" sz="2400" noProof="0" dirty="0" smtClean="0">
                <a:latin typeface="Times New Roman" panose="02020603050405020304" pitchFamily="18" charset="0"/>
                <a:cs typeface="Times New Roman" panose="02020603050405020304" pitchFamily="18" charset="0"/>
              </a:rPr>
              <a:t> </a:t>
            </a:r>
            <a:endParaRPr lang="es-ES" noProof="0" dirty="0" smtClean="0">
              <a:latin typeface="Times New Roman" panose="02020603050405020304" pitchFamily="18" charset="0"/>
              <a:cs typeface="Times New Roman" panose="02020603050405020304" pitchFamily="18" charset="0"/>
            </a:endParaRPr>
          </a:p>
        </p:txBody>
      </p:sp>
      <p:sp>
        <p:nvSpPr>
          <p:cNvPr id="17410" name="Content Placeholder 2"/>
          <p:cNvSpPr>
            <a:spLocks noGrp="1"/>
          </p:cNvSpPr>
          <p:nvPr>
            <p:ph idx="1"/>
          </p:nvPr>
        </p:nvSpPr>
        <p:spPr>
          <a:xfrm>
            <a:off x="457200" y="5562600"/>
            <a:ext cx="8229600" cy="1066800"/>
          </a:xfrm>
          <a:ln>
            <a:solidFill>
              <a:schemeClr val="tx1"/>
            </a:solidFill>
          </a:ln>
        </p:spPr>
        <p:txBody>
          <a:bodyPr/>
          <a:lstStyle/>
          <a:p>
            <a:pPr algn="ctr">
              <a:buNone/>
            </a:pPr>
            <a:r>
              <a:rPr lang="es-ES" sz="2800" b="1" dirty="0" smtClean="0">
                <a:latin typeface="Comic Sans MS" pitchFamily="66" charset="0"/>
              </a:rPr>
              <a:t>El tiempo cambia día con día, pero puede ser predecible durante una estación.</a:t>
            </a:r>
            <a:endParaRPr lang="es-ES" sz="2800" b="1" noProof="0" dirty="0" smtClean="0">
              <a:latin typeface="Comic Sans MS" pitchFamily="66" charset="0"/>
            </a:endParaRPr>
          </a:p>
          <a:p>
            <a:endParaRPr lang="es-ES" noProof="0" dirty="0" smtClean="0"/>
          </a:p>
        </p:txBody>
      </p:sp>
      <p:pic>
        <p:nvPicPr>
          <p:cNvPr id="17412" name="Picture 5" descr="http://www.pchydro.com/blog/wp-content/uploads/2012/06/20080619095031_blowing_wind1.jpg">
            <a:hlinkClick r:id="rId2"/>
          </p:cNvPr>
          <p:cNvPicPr>
            <a:picLocks noChangeAspect="1" noChangeArrowheads="1"/>
          </p:cNvPicPr>
          <p:nvPr/>
        </p:nvPicPr>
        <p:blipFill>
          <a:blip r:embed="rId3" cstate="print"/>
          <a:srcRect/>
          <a:stretch>
            <a:fillRect/>
          </a:stretch>
        </p:blipFill>
        <p:spPr bwMode="auto">
          <a:xfrm>
            <a:off x="2583478" y="1828800"/>
            <a:ext cx="3779221" cy="3458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2"/>
          </p:nvPr>
        </p:nvSpPr>
        <p:spPr/>
        <p:txBody>
          <a:bodyPr/>
          <a:lstStyle/>
          <a:p>
            <a:pPr>
              <a:defRPr/>
            </a:pPr>
            <a:fld id="{08CC7EAA-7FC6-4EAC-AB4C-DAFC10F8AA70}" type="slidenum">
              <a:rPr lang="en-US"/>
              <a:pPr>
                <a:defRPr/>
              </a:pPr>
              <a:t>5</a:t>
            </a:fld>
            <a:endParaRPr lang="en-US"/>
          </a:p>
        </p:txBody>
      </p:sp>
      <p:sp>
        <p:nvSpPr>
          <p:cNvPr id="8" name="TextBox 7"/>
          <p:cNvSpPr txBox="1"/>
          <p:nvPr/>
        </p:nvSpPr>
        <p:spPr>
          <a:xfrm>
            <a:off x="2819400" y="129636"/>
            <a:ext cx="3200400" cy="400110"/>
          </a:xfrm>
          <a:prstGeom prst="rect">
            <a:avLst/>
          </a:prstGeom>
          <a:noFill/>
        </p:spPr>
        <p:txBody>
          <a:bodyPr wrap="square" rtlCol="0">
            <a:spAutoFit/>
          </a:bodyPr>
          <a:lstStyle/>
          <a:p>
            <a:pPr algn="ctr"/>
            <a:r>
              <a:rPr lang="es-ES" sz="2000" b="1" dirty="0" smtClean="0"/>
              <a:t>El viento y el tiempo</a:t>
            </a:r>
            <a:endParaRPr lang="es-ES" sz="2000" b="1" dirty="0"/>
          </a:p>
        </p:txBody>
      </p:sp>
      <p:sp>
        <p:nvSpPr>
          <p:cNvPr id="2" name="TextBox 1"/>
          <p:cNvSpPr txBox="1"/>
          <p:nvPr/>
        </p:nvSpPr>
        <p:spPr>
          <a:xfrm>
            <a:off x="3182471" y="5269468"/>
            <a:ext cx="2684930" cy="369332"/>
          </a:xfrm>
          <a:prstGeom prst="rect">
            <a:avLst/>
          </a:prstGeom>
          <a:noFill/>
        </p:spPr>
        <p:txBody>
          <a:bodyPr wrap="square" rtlCol="0">
            <a:spAutoFit/>
          </a:bodyPr>
          <a:lstStyle/>
          <a:p>
            <a:r>
              <a:rPr lang="es-ES" dirty="0" smtClean="0"/>
              <a:t>El viento trae las nubes.</a:t>
            </a:r>
            <a:endParaRPr lang="es-ES" dirty="0"/>
          </a:p>
        </p:txBody>
      </p:sp>
    </p:spTree>
    <p:extLst>
      <p:ext uri="{BB962C8B-B14F-4D97-AF65-F5344CB8AC3E}">
        <p14:creationId xmlns:p14="http://schemas.microsoft.com/office/powerpoint/2010/main" val="2542515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8631" y="457200"/>
            <a:ext cx="8532969" cy="1828800"/>
          </a:xfrm>
        </p:spPr>
        <p:txBody>
          <a:bodyPr/>
          <a:lstStyle/>
          <a:p>
            <a:pPr algn="l"/>
            <a:r>
              <a:rPr lang="es-ES" sz="2200" noProof="0" dirty="0" smtClean="0">
                <a:latin typeface="Times New Roman" panose="02020603050405020304" pitchFamily="18" charset="0"/>
                <a:cs typeface="Times New Roman" panose="02020603050405020304" pitchFamily="18" charset="0"/>
              </a:rPr>
              <a:t>El invierno es la estación más fría. Los días son </a:t>
            </a:r>
            <a:r>
              <a:rPr lang="es-ES" sz="2200" dirty="0" smtClean="0">
                <a:latin typeface="Times New Roman" panose="02020603050405020304" pitchFamily="18" charset="0"/>
                <a:cs typeface="Times New Roman" panose="02020603050405020304" pitchFamily="18" charset="0"/>
              </a:rPr>
              <a:t>más cortos y las noches, más largas</a:t>
            </a:r>
            <a:r>
              <a:rPr lang="es-ES" sz="2200" noProof="0" dirty="0" smtClean="0">
                <a:latin typeface="Times New Roman" panose="02020603050405020304" pitchFamily="18" charset="0"/>
                <a:cs typeface="Times New Roman" panose="02020603050405020304" pitchFamily="18" charset="0"/>
              </a:rPr>
              <a:t>. La gente necesita abrigarse para protegerse del aire frío. Nieva en muchos lugares. Por eso los árboles están </a:t>
            </a:r>
            <a:r>
              <a:rPr lang="es-ES" sz="2200" b="1" noProof="0" dirty="0" smtClean="0">
                <a:latin typeface="Times New Roman" panose="02020603050405020304" pitchFamily="18" charset="0"/>
                <a:cs typeface="Times New Roman" panose="02020603050405020304" pitchFamily="18" charset="0"/>
              </a:rPr>
              <a:t>descubiertos</a:t>
            </a:r>
            <a:r>
              <a:rPr lang="es-ES" sz="2200" noProof="0" dirty="0" smtClean="0">
                <a:latin typeface="Times New Roman" panose="02020603050405020304" pitchFamily="18" charset="0"/>
                <a:cs typeface="Times New Roman" panose="02020603050405020304" pitchFamily="18" charset="0"/>
              </a:rPr>
              <a:t>, sin hojas. Algunos animales </a:t>
            </a:r>
            <a:r>
              <a:rPr lang="es-ES" sz="2200" b="1" noProof="0" dirty="0" smtClean="0">
                <a:latin typeface="Times New Roman" panose="02020603050405020304" pitchFamily="18" charset="0"/>
                <a:cs typeface="Times New Roman" panose="02020603050405020304" pitchFamily="18" charset="0"/>
              </a:rPr>
              <a:t>hibernan</a:t>
            </a:r>
            <a:r>
              <a:rPr lang="es-ES" sz="2200" noProof="0" dirty="0" smtClean="0">
                <a:latin typeface="Times New Roman" panose="02020603050405020304" pitchFamily="18" charset="0"/>
                <a:cs typeface="Times New Roman" panose="02020603050405020304" pitchFamily="18" charset="0"/>
              </a:rPr>
              <a:t>, mientras que otros </a:t>
            </a:r>
            <a:r>
              <a:rPr lang="es-ES" sz="2200" b="1" noProof="0" dirty="0" smtClean="0">
                <a:latin typeface="Times New Roman" panose="02020603050405020304" pitchFamily="18" charset="0"/>
                <a:cs typeface="Times New Roman" panose="02020603050405020304" pitchFamily="18" charset="0"/>
              </a:rPr>
              <a:t>migran</a:t>
            </a:r>
            <a:r>
              <a:rPr lang="es-ES" sz="2200" noProof="0" dirty="0" smtClean="0">
                <a:latin typeface="Times New Roman" panose="02020603050405020304" pitchFamily="18" charset="0"/>
                <a:cs typeface="Times New Roman" panose="02020603050405020304" pitchFamily="18" charset="0"/>
              </a:rPr>
              <a:t> a lugares más cálidos.</a:t>
            </a:r>
          </a:p>
        </p:txBody>
      </p:sp>
      <p:sp>
        <p:nvSpPr>
          <p:cNvPr id="18434" name="Content Placeholder 2"/>
          <p:cNvSpPr>
            <a:spLocks noGrp="1"/>
          </p:cNvSpPr>
          <p:nvPr>
            <p:ph idx="1"/>
          </p:nvPr>
        </p:nvSpPr>
        <p:spPr>
          <a:xfrm>
            <a:off x="457200" y="5562600"/>
            <a:ext cx="8229600" cy="990600"/>
          </a:xfrm>
          <a:ln>
            <a:solidFill>
              <a:schemeClr val="tx1"/>
            </a:solidFill>
          </a:ln>
        </p:spPr>
        <p:txBody>
          <a:bodyPr/>
          <a:lstStyle/>
          <a:p>
            <a:pPr algn="ctr">
              <a:buNone/>
            </a:pPr>
            <a:r>
              <a:rPr lang="es-ES" sz="2800" b="1" dirty="0" smtClean="0">
                <a:latin typeface="Comic Sans MS" pitchFamily="66" charset="0"/>
              </a:rPr>
              <a:t>El tiempo cambia día con día, pero puede ser predecible durante una estación.</a:t>
            </a:r>
            <a:endParaRPr lang="es-ES" sz="2800" b="1" noProof="0" dirty="0" smtClean="0">
              <a:latin typeface="Comic Sans MS" pitchFamily="66" charset="0"/>
            </a:endParaRPr>
          </a:p>
        </p:txBody>
      </p:sp>
      <p:pic>
        <p:nvPicPr>
          <p:cNvPr id="18435" name="Picture 2" descr="http://3.bp.blogspot.com/_PVsgqPyZ-W8/SzGD6lRNkkI/AAAAAAAAXus/35Ehaw4OC5c/s400/Snow+people.jpg">
            <a:hlinkClick r:id="rId2"/>
          </p:cNvPr>
          <p:cNvPicPr>
            <a:picLocks noChangeAspect="1" noChangeArrowheads="1"/>
          </p:cNvPicPr>
          <p:nvPr/>
        </p:nvPicPr>
        <p:blipFill>
          <a:blip r:embed="rId3" cstate="print"/>
          <a:srcRect/>
          <a:stretch>
            <a:fillRect/>
          </a:stretch>
        </p:blipFill>
        <p:spPr bwMode="auto">
          <a:xfrm>
            <a:off x="5334000" y="2209800"/>
            <a:ext cx="2362200" cy="3124200"/>
          </a:xfrm>
          <a:prstGeom prst="rect">
            <a:avLst/>
          </a:prstGeom>
          <a:noFill/>
          <a:ln w="19050">
            <a:solidFill>
              <a:schemeClr val="tx1"/>
            </a:solidFill>
            <a:miter lim="800000"/>
            <a:headEnd/>
            <a:tailEnd/>
          </a:ln>
        </p:spPr>
      </p:pic>
      <p:pic>
        <p:nvPicPr>
          <p:cNvPr id="18436" name="Picture 4" descr="http://t0.gstatic.com/images?q=tbn:ANd9GcT_v1fQg-u26ym_QPc3FlYQfokaKXXiWg9Slz5TbxggYdAcBTLzGQ">
            <a:hlinkClick r:id="rId4"/>
          </p:cNvPr>
          <p:cNvPicPr>
            <a:picLocks noChangeAspect="1" noChangeArrowheads="1"/>
          </p:cNvPicPr>
          <p:nvPr/>
        </p:nvPicPr>
        <p:blipFill>
          <a:blip r:embed="rId5" cstate="print"/>
          <a:srcRect/>
          <a:stretch>
            <a:fillRect/>
          </a:stretch>
        </p:blipFill>
        <p:spPr bwMode="auto">
          <a:xfrm>
            <a:off x="462776" y="2407356"/>
            <a:ext cx="4267200" cy="3002844"/>
          </a:xfrm>
          <a:prstGeom prst="rect">
            <a:avLst/>
          </a:prstGeom>
          <a:noFill/>
          <a:ln w="9525">
            <a:solidFill>
              <a:schemeClr val="tx1"/>
            </a:solidFill>
            <a:miter lim="800000"/>
            <a:headEnd/>
            <a:tailEnd/>
          </a:ln>
        </p:spPr>
      </p:pic>
      <p:sp>
        <p:nvSpPr>
          <p:cNvPr id="6" name="Slide Number Placeholder 5"/>
          <p:cNvSpPr>
            <a:spLocks noGrp="1"/>
          </p:cNvSpPr>
          <p:nvPr>
            <p:ph type="sldNum" sz="quarter" idx="12"/>
          </p:nvPr>
        </p:nvSpPr>
        <p:spPr/>
        <p:txBody>
          <a:bodyPr/>
          <a:lstStyle/>
          <a:p>
            <a:pPr>
              <a:defRPr/>
            </a:pPr>
            <a:fld id="{F85C7C84-ABD3-4933-80F4-4D4F9D85B7DD}" type="slidenum">
              <a:rPr lang="en-US"/>
              <a:pPr>
                <a:defRPr/>
              </a:pPr>
              <a:t>6</a:t>
            </a:fld>
            <a:endParaRPr lang="en-US" dirty="0"/>
          </a:p>
        </p:txBody>
      </p:sp>
      <p:sp>
        <p:nvSpPr>
          <p:cNvPr id="7" name="TextBox 6"/>
          <p:cNvSpPr txBox="1"/>
          <p:nvPr/>
        </p:nvSpPr>
        <p:spPr>
          <a:xfrm>
            <a:off x="2895600" y="152400"/>
            <a:ext cx="3200400" cy="400110"/>
          </a:xfrm>
          <a:prstGeom prst="rect">
            <a:avLst/>
          </a:prstGeom>
          <a:noFill/>
        </p:spPr>
        <p:txBody>
          <a:bodyPr wrap="square" rtlCol="0">
            <a:spAutoFit/>
          </a:bodyPr>
          <a:lstStyle/>
          <a:p>
            <a:pPr algn="ctr"/>
            <a:r>
              <a:rPr lang="es-ES" sz="2000" b="1" dirty="0" smtClean="0"/>
              <a:t>Invierno</a:t>
            </a:r>
            <a:endParaRPr lang="es-ES" sz="2000" b="1" dirty="0"/>
          </a:p>
        </p:txBody>
      </p:sp>
      <p:pic>
        <p:nvPicPr>
          <p:cNvPr id="3074" name="Picture 2" descr="Migrating Geese Flocking Together clip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276600" y="2052508"/>
            <a:ext cx="1698703" cy="10706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r="52753"/>
          <a:stretch/>
        </p:blipFill>
        <p:spPr>
          <a:xfrm>
            <a:off x="7364514" y="1728061"/>
            <a:ext cx="1787235" cy="5181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81000" y="403932"/>
            <a:ext cx="8229600" cy="1524000"/>
          </a:xfrm>
        </p:spPr>
        <p:txBody>
          <a:bodyPr/>
          <a:lstStyle/>
          <a:p>
            <a:pPr algn="l"/>
            <a:r>
              <a:rPr lang="es-ES" sz="2200" noProof="0" dirty="0" smtClean="0">
                <a:latin typeface="Times New Roman" panose="02020603050405020304" pitchFamily="18" charset="0"/>
                <a:cs typeface="Times New Roman" panose="02020603050405020304" pitchFamily="18" charset="0"/>
              </a:rPr>
              <a:t>La primavera es una estación más cálida. Los días son un poco más largos y las noches, más cortas. Hay más días soleados. Puede haber días </a:t>
            </a:r>
            <a:r>
              <a:rPr lang="es-ES" sz="2200" b="1" noProof="0" dirty="0" smtClean="0">
                <a:latin typeface="Times New Roman" panose="02020603050405020304" pitchFamily="18" charset="0"/>
                <a:cs typeface="Times New Roman" panose="02020603050405020304" pitchFamily="18" charset="0"/>
              </a:rPr>
              <a:t>ventosos</a:t>
            </a:r>
            <a:r>
              <a:rPr lang="es-ES" sz="2200" noProof="0" dirty="0" smtClean="0">
                <a:latin typeface="Times New Roman" panose="02020603050405020304" pitchFamily="18" charset="0"/>
                <a:cs typeface="Times New Roman" panose="02020603050405020304" pitchFamily="18" charset="0"/>
              </a:rPr>
              <a:t>, días lluviosos o días </a:t>
            </a:r>
            <a:r>
              <a:rPr lang="es-ES" sz="2200" b="1" noProof="0" dirty="0" smtClean="0">
                <a:latin typeface="Times New Roman" panose="02020603050405020304" pitchFamily="18" charset="0"/>
                <a:cs typeface="Times New Roman" panose="02020603050405020304" pitchFamily="18" charset="0"/>
              </a:rPr>
              <a:t>nublados</a:t>
            </a:r>
            <a:r>
              <a:rPr lang="es-ES" sz="2200" noProof="0" dirty="0" smtClean="0">
                <a:latin typeface="Times New Roman" panose="02020603050405020304" pitchFamily="18" charset="0"/>
                <a:cs typeface="Times New Roman" panose="02020603050405020304" pitchFamily="18" charset="0"/>
              </a:rPr>
              <a:t>. </a:t>
            </a:r>
            <a:r>
              <a:rPr lang="es-ES" sz="2200" dirty="0" smtClean="0">
                <a:latin typeface="Times New Roman" panose="02020603050405020304" pitchFamily="18" charset="0"/>
                <a:cs typeface="Times New Roman" panose="02020603050405020304" pitchFamily="18" charset="0"/>
              </a:rPr>
              <a:t>Salen hojas y</a:t>
            </a:r>
            <a:r>
              <a:rPr lang="es-ES" sz="2200" noProof="0" dirty="0" smtClean="0">
                <a:latin typeface="Times New Roman" panose="02020603050405020304" pitchFamily="18" charset="0"/>
                <a:cs typeface="Times New Roman" panose="02020603050405020304" pitchFamily="18" charset="0"/>
              </a:rPr>
              <a:t> </a:t>
            </a:r>
            <a:r>
              <a:rPr lang="es-ES" sz="2200" b="1" noProof="0" dirty="0" smtClean="0">
                <a:latin typeface="Times New Roman" panose="02020603050405020304" pitchFamily="18" charset="0"/>
                <a:cs typeface="Times New Roman" panose="02020603050405020304" pitchFamily="18" charset="0"/>
              </a:rPr>
              <a:t>brotes</a:t>
            </a:r>
            <a:r>
              <a:rPr lang="es-ES" sz="2200" noProof="0" dirty="0" smtClean="0">
                <a:latin typeface="Times New Roman" panose="02020603050405020304" pitchFamily="18" charset="0"/>
                <a:cs typeface="Times New Roman" panose="02020603050405020304" pitchFamily="18" charset="0"/>
              </a:rPr>
              <a:t> en los árboles de nuevo. Nacen las crías de animales. La gente comienza a pasar más tiempo afuera.</a:t>
            </a:r>
            <a:endParaRPr lang="es-ES" sz="2200" noProof="0" dirty="0" smtClean="0">
              <a:latin typeface="Comic Sans MS" pitchFamily="66" charset="0"/>
            </a:endParaRPr>
          </a:p>
        </p:txBody>
      </p:sp>
      <p:sp>
        <p:nvSpPr>
          <p:cNvPr id="19458" name="Content Placeholder 2"/>
          <p:cNvSpPr>
            <a:spLocks noGrp="1"/>
          </p:cNvSpPr>
          <p:nvPr>
            <p:ph idx="1"/>
          </p:nvPr>
        </p:nvSpPr>
        <p:spPr>
          <a:xfrm>
            <a:off x="457200" y="5638800"/>
            <a:ext cx="8229600" cy="990600"/>
          </a:xfrm>
          <a:ln>
            <a:solidFill>
              <a:schemeClr val="tx1"/>
            </a:solidFill>
          </a:ln>
        </p:spPr>
        <p:txBody>
          <a:bodyPr/>
          <a:lstStyle/>
          <a:p>
            <a:pPr algn="ctr">
              <a:buNone/>
            </a:pPr>
            <a:r>
              <a:rPr lang="es-ES" sz="2800" b="1" dirty="0" smtClean="0">
                <a:latin typeface="Comic Sans MS" pitchFamily="66" charset="0"/>
              </a:rPr>
              <a:t>El tiempo cambia día con día, pero puede ser predecible durante una estación.</a:t>
            </a:r>
            <a:endParaRPr lang="es-ES" sz="2800" b="1" noProof="0" dirty="0" smtClean="0">
              <a:latin typeface="Comic Sans MS" pitchFamily="66" charset="0"/>
            </a:endParaRPr>
          </a:p>
        </p:txBody>
      </p:sp>
      <p:pic>
        <p:nvPicPr>
          <p:cNvPr id="19459" name="Picture 3" descr="http://www.funwallz.com/stock/wide-wallpaper-april-showers.jpg">
            <a:hlinkClick r:id="rId2"/>
          </p:cNvPr>
          <p:cNvPicPr>
            <a:picLocks noChangeAspect="1" noChangeArrowheads="1"/>
          </p:cNvPicPr>
          <p:nvPr/>
        </p:nvPicPr>
        <p:blipFill>
          <a:blip r:embed="rId3" cstate="print"/>
          <a:srcRect/>
          <a:stretch>
            <a:fillRect/>
          </a:stretch>
        </p:blipFill>
        <p:spPr bwMode="auto">
          <a:xfrm>
            <a:off x="1397274" y="3779520"/>
            <a:ext cx="3098525" cy="1692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460" name="Picture 4" descr="http://www.impactlab.net/wp-content/uploads/2011/03/blowing-in-the-wind.jpg">
            <a:hlinkClick r:id="rId4"/>
          </p:cNvPr>
          <p:cNvPicPr>
            <a:picLocks noChangeAspect="1" noChangeArrowheads="1"/>
          </p:cNvPicPr>
          <p:nvPr/>
        </p:nvPicPr>
        <p:blipFill>
          <a:blip r:embed="rId5" cstate="print"/>
          <a:srcRect/>
          <a:stretch>
            <a:fillRect/>
          </a:stretch>
        </p:blipFill>
        <p:spPr bwMode="auto">
          <a:xfrm>
            <a:off x="1397274" y="2057400"/>
            <a:ext cx="3098525" cy="1569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461" name="Picture 2" descr="http://www.animalcraze.info/images/3-kids-holding-animals.jpg">
            <a:hlinkClick r:id="rId6"/>
          </p:cNvPr>
          <p:cNvPicPr>
            <a:picLocks noChangeAspect="1" noChangeArrowheads="1"/>
          </p:cNvPicPr>
          <p:nvPr/>
        </p:nvPicPr>
        <p:blipFill>
          <a:blip r:embed="rId7" cstate="print"/>
          <a:srcRect/>
          <a:stretch>
            <a:fillRect/>
          </a:stretch>
        </p:blipFill>
        <p:spPr bwMode="auto">
          <a:xfrm>
            <a:off x="4800600" y="2286000"/>
            <a:ext cx="3489569"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2"/>
          </p:nvPr>
        </p:nvSpPr>
        <p:spPr/>
        <p:txBody>
          <a:bodyPr/>
          <a:lstStyle/>
          <a:p>
            <a:pPr>
              <a:defRPr/>
            </a:pPr>
            <a:fld id="{3D0209F0-E7A4-44EA-8B0F-E1C6CF7FA1EF}" type="slidenum">
              <a:rPr lang="en-US"/>
              <a:pPr>
                <a:defRPr/>
              </a:pPr>
              <a:t>7</a:t>
            </a:fld>
            <a:endParaRPr lang="en-US"/>
          </a:p>
        </p:txBody>
      </p:sp>
      <p:sp>
        <p:nvSpPr>
          <p:cNvPr id="8" name="TextBox 7"/>
          <p:cNvSpPr txBox="1"/>
          <p:nvPr/>
        </p:nvSpPr>
        <p:spPr>
          <a:xfrm>
            <a:off x="2895600" y="76200"/>
            <a:ext cx="3200400" cy="400110"/>
          </a:xfrm>
          <a:prstGeom prst="rect">
            <a:avLst/>
          </a:prstGeom>
          <a:noFill/>
        </p:spPr>
        <p:txBody>
          <a:bodyPr wrap="square" rtlCol="0">
            <a:spAutoFit/>
          </a:bodyPr>
          <a:lstStyle/>
          <a:p>
            <a:pPr algn="ctr"/>
            <a:r>
              <a:rPr lang="es-ES" sz="2000" b="1" dirty="0" smtClean="0"/>
              <a:t>Primavera</a:t>
            </a:r>
            <a:endParaRPr lang="es-ES" sz="2000" b="1" dirty="0"/>
          </a:p>
        </p:txBody>
      </p:sp>
      <p:pic>
        <p:nvPicPr>
          <p:cNvPr id="4102" name="Picture 6" descr="http://www.colourbox.com/preview/1462222-403366-flowers-of-fruits-of-an-apricot-buds-of-a-blossoming-tree.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47329"/>
          <a:stretch/>
        </p:blipFill>
        <p:spPr bwMode="auto">
          <a:xfrm flipH="1">
            <a:off x="0" y="3036962"/>
            <a:ext cx="2520876" cy="3057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09" y="503238"/>
            <a:ext cx="8229600" cy="2011362"/>
          </a:xfrm>
        </p:spPr>
        <p:txBody>
          <a:bodyPr rtlCol="0">
            <a:normAutofit/>
          </a:bodyPr>
          <a:lstStyle/>
          <a:p>
            <a:pPr algn="l" fontAlgn="auto">
              <a:spcAft>
                <a:spcPts val="0"/>
              </a:spcAft>
              <a:defRPr/>
            </a:pPr>
            <a:r>
              <a:rPr lang="es-ES" sz="2400" noProof="0" dirty="0" smtClean="0">
                <a:latin typeface="Times New Roman" panose="02020603050405020304" pitchFamily="18" charset="0"/>
                <a:cs typeface="Times New Roman" panose="02020603050405020304" pitchFamily="18" charset="0"/>
              </a:rPr>
              <a:t>El verano es la estación más calurosa. Los días son muy largos y las noches, cortas. Hay muchos días con un calor </a:t>
            </a:r>
            <a:r>
              <a:rPr lang="es-ES" sz="2400" b="1" noProof="0" dirty="0" smtClean="0">
                <a:latin typeface="Times New Roman" panose="02020603050405020304" pitchFamily="18" charset="0"/>
                <a:cs typeface="Times New Roman" panose="02020603050405020304" pitchFamily="18" charset="0"/>
              </a:rPr>
              <a:t>abrasador</a:t>
            </a:r>
            <a:r>
              <a:rPr lang="es-ES" sz="2400" noProof="0" dirty="0" smtClean="0">
                <a:latin typeface="Times New Roman" panose="02020603050405020304" pitchFamily="18" charset="0"/>
                <a:cs typeface="Times New Roman" panose="02020603050405020304" pitchFamily="18" charset="0"/>
              </a:rPr>
              <a:t>. A la gente le gusta ir a una alberca o a la playa. Los animales tratan de mantenerse frescos bajo la sombra. Algunas frutas y verduras comienzan a </a:t>
            </a:r>
            <a:r>
              <a:rPr lang="es-ES" sz="2400" b="1" noProof="0" dirty="0" smtClean="0">
                <a:latin typeface="Times New Roman" panose="02020603050405020304" pitchFamily="18" charset="0"/>
                <a:cs typeface="Times New Roman" panose="02020603050405020304" pitchFamily="18" charset="0"/>
              </a:rPr>
              <a:t>madurar</a:t>
            </a:r>
            <a:r>
              <a:rPr lang="es-ES" sz="2400" noProof="0" dirty="0" smtClean="0">
                <a:latin typeface="Times New Roman" panose="02020603050405020304" pitchFamily="18" charset="0"/>
                <a:cs typeface="Times New Roman" panose="02020603050405020304" pitchFamily="18" charset="0"/>
              </a:rPr>
              <a:t> en los árboles y las plantas.</a:t>
            </a:r>
            <a:endParaRPr lang="es-ES" sz="2400" noProof="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5791200"/>
            <a:ext cx="8229600" cy="914400"/>
          </a:xfrm>
          <a:ln>
            <a:solidFill>
              <a:schemeClr val="tx1"/>
            </a:solidFill>
          </a:ln>
        </p:spPr>
        <p:txBody>
          <a:bodyPr rtlCol="0">
            <a:normAutofit lnSpcReduction="10000"/>
          </a:bodyPr>
          <a:lstStyle/>
          <a:p>
            <a:pPr algn="ctr" fontAlgn="auto">
              <a:spcAft>
                <a:spcPts val="0"/>
              </a:spcAft>
              <a:buFont typeface="Arial" pitchFamily="34" charset="0"/>
              <a:buNone/>
              <a:defRPr/>
            </a:pPr>
            <a:r>
              <a:rPr lang="es-ES" sz="2800" b="1" dirty="0" smtClean="0">
                <a:latin typeface="Comic Sans MS" pitchFamily="66" charset="0"/>
              </a:rPr>
              <a:t>El tiempo cambia día con día, pero puede ser predecible durante una estación.</a:t>
            </a:r>
            <a:endParaRPr lang="es-ES" sz="2800" b="1" noProof="0" dirty="0" smtClean="0">
              <a:latin typeface="Comic Sans MS" pitchFamily="66" charset="0"/>
            </a:endParaRPr>
          </a:p>
        </p:txBody>
      </p:sp>
      <p:sp>
        <p:nvSpPr>
          <p:cNvPr id="6" name="Slide Number Placeholder 5"/>
          <p:cNvSpPr>
            <a:spLocks noGrp="1"/>
          </p:cNvSpPr>
          <p:nvPr>
            <p:ph type="sldNum" sz="quarter" idx="12"/>
          </p:nvPr>
        </p:nvSpPr>
        <p:spPr/>
        <p:txBody>
          <a:bodyPr/>
          <a:lstStyle/>
          <a:p>
            <a:pPr>
              <a:defRPr/>
            </a:pPr>
            <a:fld id="{4454C0E5-CAB6-4D67-B8E4-2C61A2614490}" type="slidenum">
              <a:rPr lang="en-US"/>
              <a:pPr>
                <a:defRPr/>
              </a:pPr>
              <a:t>8</a:t>
            </a:fld>
            <a:endParaRPr lang="en-US"/>
          </a:p>
        </p:txBody>
      </p:sp>
      <p:sp>
        <p:nvSpPr>
          <p:cNvPr id="11" name="TextBox 10"/>
          <p:cNvSpPr txBox="1"/>
          <p:nvPr/>
        </p:nvSpPr>
        <p:spPr>
          <a:xfrm>
            <a:off x="2895600" y="276255"/>
            <a:ext cx="3200400"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Verano</a:t>
            </a:r>
            <a:endParaRPr lang="es-ES" sz="2400" b="1"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0" y="2286000"/>
            <a:ext cx="4038600" cy="3200400"/>
            <a:chOff x="152400" y="2209800"/>
            <a:chExt cx="4038600" cy="3200400"/>
          </a:xfrm>
        </p:grpSpPr>
        <p:pic>
          <p:nvPicPr>
            <p:cNvPr id="14" name="Picture 3" descr="California Beaches"/>
            <p:cNvPicPr>
              <a:picLocks noChangeAspect="1" noChangeArrowheads="1"/>
            </p:cNvPicPr>
            <p:nvPr/>
          </p:nvPicPr>
          <p:blipFill>
            <a:blip r:embed="rId3"/>
            <a:srcRect/>
            <a:stretch>
              <a:fillRect/>
            </a:stretch>
          </p:blipFill>
          <p:spPr bwMode="auto">
            <a:xfrm>
              <a:off x="457200" y="2514600"/>
              <a:ext cx="37338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209800"/>
              <a:ext cx="990600" cy="990600"/>
            </a:xfrm>
            <a:prstGeom prst="rect">
              <a:avLst/>
            </a:prstGeom>
            <a:effectLst>
              <a:softEdge rad="317500"/>
            </a:effectLst>
          </p:spPr>
        </p:pic>
      </p:grpSp>
      <p:pic>
        <p:nvPicPr>
          <p:cNvPr id="16" name="Picture 2" descr="http://imgc.allpostersimages.com/images/P-473-488-90/26/2673/CE4UD00Z/posters/mark-gibson-children-in-park-eating-watermelon.jpg">
            <a:hlinkClick r:id="rId5"/>
          </p:cNvPr>
          <p:cNvPicPr>
            <a:picLocks noChangeAspect="1" noChangeArrowheads="1"/>
          </p:cNvPicPr>
          <p:nvPr/>
        </p:nvPicPr>
        <p:blipFill>
          <a:blip r:embed="rId6"/>
          <a:srcRect/>
          <a:stretch>
            <a:fillRect/>
          </a:stretch>
        </p:blipFill>
        <p:spPr bwMode="auto">
          <a:xfrm>
            <a:off x="3733798" y="2519110"/>
            <a:ext cx="3256047"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78" y="1"/>
            <a:ext cx="1062058" cy="1066800"/>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9400" y="4000352"/>
            <a:ext cx="2228104" cy="1668927"/>
          </a:xfrm>
          <a:prstGeom prst="rect">
            <a:avLst/>
          </a:prstGeom>
          <a:ln w="38100">
            <a:solidFill>
              <a:schemeClr val="tx1"/>
            </a:solidFill>
          </a:ln>
        </p:spPr>
      </p:pic>
      <p:pic>
        <p:nvPicPr>
          <p:cNvPr id="19" name="Picture 18"/>
          <p:cNvPicPr>
            <a:picLocks noChangeAspect="1"/>
          </p:cNvPicPr>
          <p:nvPr/>
        </p:nvPicPr>
        <p:blipFill rotWithShape="1">
          <a:blip r:embed="rId9" cstate="print">
            <a:clrChange>
              <a:clrFrom>
                <a:srgbClr val="FDEC80"/>
              </a:clrFrom>
              <a:clrTo>
                <a:srgbClr val="FDEC80">
                  <a:alpha val="0"/>
                </a:srgbClr>
              </a:clrTo>
            </a:clrChange>
            <a:extLst>
              <a:ext uri="{28A0092B-C50C-407E-A947-70E740481C1C}">
                <a14:useLocalDpi xmlns:a14="http://schemas.microsoft.com/office/drawing/2010/main" val="0"/>
              </a:ext>
            </a:extLst>
          </a:blip>
          <a:srcRect t="26420"/>
          <a:stretch/>
        </p:blipFill>
        <p:spPr>
          <a:xfrm rot="16200000" flipV="1">
            <a:off x="6858000" y="2133600"/>
            <a:ext cx="2667000" cy="1905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1676400"/>
          </a:xfrm>
        </p:spPr>
        <p:txBody>
          <a:bodyPr rtlCol="0">
            <a:normAutofit fontScale="90000"/>
          </a:bodyPr>
          <a:lstStyle/>
          <a:p>
            <a:pPr algn="l" fontAlgn="auto">
              <a:spcAft>
                <a:spcPts val="0"/>
              </a:spcAft>
              <a:defRPr/>
            </a:pPr>
            <a:r>
              <a:rPr lang="es-ES" sz="2400" noProof="0" dirty="0" smtClean="0">
                <a:latin typeface="Times New Roman" panose="02020603050405020304" pitchFamily="18" charset="0"/>
                <a:cs typeface="Times New Roman" panose="02020603050405020304" pitchFamily="18" charset="0"/>
              </a:rPr>
              <a:t>El otoño es una estación fresca. Los días se vuelven más cortos y las noches, más largas. Hay más días ventosos</a:t>
            </a:r>
            <a:r>
              <a:rPr lang="es-ES" sz="2400" dirty="0" smtClean="0">
                <a:latin typeface="Times New Roman" panose="02020603050405020304" pitchFamily="18" charset="0"/>
                <a:cs typeface="Times New Roman" panose="02020603050405020304" pitchFamily="18" charset="0"/>
              </a:rPr>
              <a:t>. Hay más días lluviosos</a:t>
            </a:r>
            <a:r>
              <a:rPr lang="es-ES" sz="2400" noProof="0" dirty="0" smtClean="0">
                <a:latin typeface="Times New Roman" panose="02020603050405020304" pitchFamily="18" charset="0"/>
                <a:cs typeface="Times New Roman" panose="02020603050405020304" pitchFamily="18" charset="0"/>
              </a:rPr>
              <a:t>. La gente necesita vestirse para el tiempo </a:t>
            </a:r>
            <a:r>
              <a:rPr lang="es-ES" sz="2400" b="1" noProof="0" dirty="0" smtClean="0">
                <a:latin typeface="Times New Roman" panose="02020603050405020304" pitchFamily="18" charset="0"/>
                <a:cs typeface="Times New Roman" panose="02020603050405020304" pitchFamily="18" charset="0"/>
              </a:rPr>
              <a:t>templado</a:t>
            </a:r>
            <a:r>
              <a:rPr lang="es-ES" sz="2400" noProof="0" dirty="0" smtClean="0">
                <a:latin typeface="Times New Roman" panose="02020603050405020304" pitchFamily="18" charset="0"/>
                <a:cs typeface="Times New Roman" panose="02020603050405020304" pitchFamily="18" charset="0"/>
              </a:rPr>
              <a:t>. Se cosechan, manzanas,</a:t>
            </a:r>
            <a:r>
              <a:rPr lang="es-ES" sz="2400" dirty="0" smtClean="0">
                <a:latin typeface="Times New Roman" panose="02020603050405020304" pitchFamily="18" charset="0"/>
                <a:cs typeface="Times New Roman" panose="02020603050405020304" pitchFamily="18" charset="0"/>
              </a:rPr>
              <a:t> calabazas y maíz. </a:t>
            </a:r>
            <a:r>
              <a:rPr lang="es-ES" sz="2400" noProof="0" dirty="0" smtClean="0">
                <a:latin typeface="Times New Roman" panose="02020603050405020304" pitchFamily="18" charset="0"/>
                <a:cs typeface="Times New Roman" panose="02020603050405020304" pitchFamily="18" charset="0"/>
              </a:rPr>
              <a:t>Los animales </a:t>
            </a:r>
            <a:r>
              <a:rPr lang="es-ES" sz="2400" b="1" noProof="0" dirty="0" smtClean="0">
                <a:latin typeface="Times New Roman" panose="02020603050405020304" pitchFamily="18" charset="0"/>
                <a:cs typeface="Times New Roman" panose="02020603050405020304" pitchFamily="18" charset="0"/>
              </a:rPr>
              <a:t>se preparan</a:t>
            </a:r>
            <a:r>
              <a:rPr lang="es-ES" sz="2400" noProof="0" dirty="0" smtClean="0">
                <a:latin typeface="Times New Roman" panose="02020603050405020304" pitchFamily="18" charset="0"/>
                <a:cs typeface="Times New Roman" panose="02020603050405020304" pitchFamily="18" charset="0"/>
              </a:rPr>
              <a:t> para el invierno y los alumnos </a:t>
            </a:r>
            <a:r>
              <a:rPr lang="es-ES" sz="2400" b="1" noProof="0" dirty="0" smtClean="0">
                <a:latin typeface="Times New Roman" panose="02020603050405020304" pitchFamily="18" charset="0"/>
                <a:cs typeface="Times New Roman" panose="02020603050405020304" pitchFamily="18" charset="0"/>
              </a:rPr>
              <a:t>se preparan</a:t>
            </a:r>
            <a:r>
              <a:rPr lang="es-ES" sz="2400" noProof="0" dirty="0" smtClean="0">
                <a:latin typeface="Times New Roman" panose="02020603050405020304" pitchFamily="18" charset="0"/>
                <a:cs typeface="Times New Roman" panose="02020603050405020304" pitchFamily="18" charset="0"/>
              </a:rPr>
              <a:t> para la escuela.</a:t>
            </a:r>
            <a:endParaRPr lang="es-ES" sz="2400" noProof="0" dirty="0"/>
          </a:p>
        </p:txBody>
      </p:sp>
      <p:sp>
        <p:nvSpPr>
          <p:cNvPr id="21506" name="Content Placeholder 2"/>
          <p:cNvSpPr>
            <a:spLocks noGrp="1"/>
          </p:cNvSpPr>
          <p:nvPr>
            <p:ph idx="1"/>
          </p:nvPr>
        </p:nvSpPr>
        <p:spPr>
          <a:xfrm>
            <a:off x="457200" y="5638800"/>
            <a:ext cx="8229600" cy="1066800"/>
          </a:xfrm>
          <a:ln>
            <a:solidFill>
              <a:schemeClr val="tx1"/>
            </a:solidFill>
          </a:ln>
        </p:spPr>
        <p:txBody>
          <a:bodyPr/>
          <a:lstStyle/>
          <a:p>
            <a:pPr algn="ctr">
              <a:buNone/>
            </a:pPr>
            <a:r>
              <a:rPr lang="es-ES" sz="2800" b="1" dirty="0" smtClean="0">
                <a:latin typeface="Comic Sans MS" pitchFamily="66" charset="0"/>
              </a:rPr>
              <a:t>El tiempo cambia día con día, pero puede ser predecible durante una estación.</a:t>
            </a:r>
            <a:endParaRPr lang="es-ES" sz="2800" b="1" noProof="0" dirty="0" smtClean="0">
              <a:latin typeface="Comic Sans MS" pitchFamily="66" charset="0"/>
            </a:endParaRPr>
          </a:p>
          <a:p>
            <a:endParaRPr lang="es-ES" sz="2800" noProof="0" dirty="0" smtClean="0"/>
          </a:p>
        </p:txBody>
      </p:sp>
      <p:sp>
        <p:nvSpPr>
          <p:cNvPr id="7" name="Slide Number Placeholder 6"/>
          <p:cNvSpPr>
            <a:spLocks noGrp="1"/>
          </p:cNvSpPr>
          <p:nvPr>
            <p:ph type="sldNum" sz="quarter" idx="12"/>
          </p:nvPr>
        </p:nvSpPr>
        <p:spPr/>
        <p:txBody>
          <a:bodyPr/>
          <a:lstStyle/>
          <a:p>
            <a:pPr>
              <a:defRPr/>
            </a:pPr>
            <a:fld id="{AF7455ED-4516-4887-BBBE-1EC83E54DE2F}" type="slidenum">
              <a:rPr lang="en-US"/>
              <a:pPr>
                <a:defRPr/>
              </a:pPr>
              <a:t>9</a:t>
            </a:fld>
            <a:endParaRPr lang="en-US"/>
          </a:p>
        </p:txBody>
      </p:sp>
      <p:sp>
        <p:nvSpPr>
          <p:cNvPr id="8" name="TextBox 7"/>
          <p:cNvSpPr txBox="1"/>
          <p:nvPr/>
        </p:nvSpPr>
        <p:spPr>
          <a:xfrm>
            <a:off x="2895600" y="76200"/>
            <a:ext cx="3200400" cy="400110"/>
          </a:xfrm>
          <a:prstGeom prst="rect">
            <a:avLst/>
          </a:prstGeom>
          <a:noFill/>
        </p:spPr>
        <p:txBody>
          <a:bodyPr wrap="square" rtlCol="0">
            <a:spAutoFit/>
          </a:bodyPr>
          <a:lstStyle/>
          <a:p>
            <a:pPr algn="ctr"/>
            <a:r>
              <a:rPr lang="es-ES" sz="2000" b="1" dirty="0" smtClean="0"/>
              <a:t>Otoño</a:t>
            </a:r>
            <a:endParaRPr lang="es-ES" sz="2000" b="1" dirty="0"/>
          </a:p>
        </p:txBody>
      </p:sp>
      <p:pic>
        <p:nvPicPr>
          <p:cNvPr id="9" name="Picture 3" descr="http://aliciadaniel.com/wp-content/uploads/2012/11/blowing-leaves.jpg"/>
          <p:cNvPicPr>
            <a:picLocks noChangeAspect="1" noChangeArrowheads="1"/>
          </p:cNvPicPr>
          <p:nvPr/>
        </p:nvPicPr>
        <p:blipFill>
          <a:blip r:embed="rId2"/>
          <a:srcRect/>
          <a:stretch>
            <a:fillRect/>
          </a:stretch>
        </p:blipFill>
        <p:spPr bwMode="auto">
          <a:xfrm>
            <a:off x="533400" y="2112248"/>
            <a:ext cx="4191000" cy="3352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descr="Hoarder squirrel">
            <a:hlinkClick r:id="rId3"/>
          </p:cNvPr>
          <p:cNvPicPr>
            <a:picLocks noChangeAspect="1" noChangeArrowheads="1"/>
          </p:cNvPicPr>
          <p:nvPr/>
        </p:nvPicPr>
        <p:blipFill>
          <a:blip r:embed="rId4"/>
          <a:srcRect/>
          <a:stretch>
            <a:fillRect/>
          </a:stretch>
        </p:blipFill>
        <p:spPr bwMode="auto">
          <a:xfrm>
            <a:off x="4953000" y="3833891"/>
            <a:ext cx="2514600" cy="169703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4" descr="http://actasifblog.com/wp-content/uploads/2012/09/harvest.jpg">
            <a:hlinkClick r:id="rId5"/>
          </p:cNvPr>
          <p:cNvPicPr>
            <a:picLocks noChangeAspect="1" noChangeArrowheads="1"/>
          </p:cNvPicPr>
          <p:nvPr/>
        </p:nvPicPr>
        <p:blipFill>
          <a:blip r:embed="rId6"/>
          <a:srcRect/>
          <a:stretch>
            <a:fillRect/>
          </a:stretch>
        </p:blipFill>
        <p:spPr bwMode="auto">
          <a:xfrm>
            <a:off x="4953000" y="2112248"/>
            <a:ext cx="2514600" cy="1600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2" descr="http://www.grannynet.co.uk/wp-content/uploads/2012/12/girl_getting_ready_for_school1-199x300.jpg"/>
          <p:cNvPicPr>
            <a:picLocks noChangeAspect="1" noChangeArrowheads="1"/>
          </p:cNvPicPr>
          <p:nvPr/>
        </p:nvPicPr>
        <p:blipFill rotWithShape="1">
          <a:blip r:embed="rId7">
            <a:clrChange>
              <a:clrFrom>
                <a:srgbClr val="FBFBFB"/>
              </a:clrFrom>
              <a:clrTo>
                <a:srgbClr val="FBFBFB">
                  <a:alpha val="0"/>
                </a:srgbClr>
              </a:clrTo>
            </a:clrChange>
            <a:extLst>
              <a:ext uri="{28A0092B-C50C-407E-A947-70E740481C1C}">
                <a14:useLocalDpi xmlns:a14="http://schemas.microsoft.com/office/drawing/2010/main" val="0"/>
              </a:ext>
            </a:extLst>
          </a:blip>
          <a:srcRect r="16564"/>
          <a:stretch/>
        </p:blipFill>
        <p:spPr bwMode="auto">
          <a:xfrm>
            <a:off x="7543800" y="3218073"/>
            <a:ext cx="1295400" cy="23405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2001</TotalTime>
  <Words>596</Words>
  <Application>Microsoft Office PowerPoint</Application>
  <PresentationFormat>On-screen Show (4:3)</PresentationFormat>
  <Paragraphs>48</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Las estaciones y el tiempo</vt:lpstr>
      <vt:lpstr>    </vt:lpstr>
      <vt:lpstr>Hay cuatro estaciones en un año: invierno, primavera, verano y otoño. El tiempo cambia durante cada estación. En cada estación, puedes esperar cierto tipo de tiempo.</vt:lpstr>
      <vt:lpstr>Cada estación tiene su propio tipo de tiempo. Las estaciones siguen una después de la otra en un ciclo. El cambio en cada estación se debe a que la tierra gira alrededor del sol.</vt:lpstr>
      <vt:lpstr>Pero cada día, el tiempo puede ser diferente. El aire alrededor de la Tierra se está moviendo todo el tiempo. Este aire en movimiento se llama viento. El viento puede mover nubes y tormentas por el cielo, para cambiar el tiempo. </vt:lpstr>
      <vt:lpstr>El invierno es la estación más fría. Los días son más cortos y las noches, más largas. La gente necesita abrigarse para protegerse del aire frío. Nieva en muchos lugares. Por eso los árboles están descubiertos, sin hojas. Algunos animales hibernan, mientras que otros migran a lugares más cálidos.</vt:lpstr>
      <vt:lpstr>La primavera es una estación más cálida. Los días son un poco más largos y las noches, más cortas. Hay más días soleados. Puede haber días ventosos, días lluviosos o días nublados. Salen hojas y brotes en los árboles de nuevo. Nacen las crías de animales. La gente comienza a pasar más tiempo afuera.</vt:lpstr>
      <vt:lpstr>El verano es la estación más calurosa. Los días son muy largos y las noches, cortas. Hay muchos días con un calor abrasador. A la gente le gusta ir a una alberca o a la playa. Los animales tratan de mantenerse frescos bajo la sombra. Algunas frutas y verduras comienzan a madurar en los árboles y las plantas.</vt:lpstr>
      <vt:lpstr>El otoño es una estación fresca. Los días se vuelven más cortos y las noches, más largas. Hay más días ventosos. Hay más días lluviosos. La gente necesita vestirse para el tiempo templado. Se cosechan, manzanas, calabazas y maíz. Los animales se preparan para el invierno y los alumnos se preparan para la escuela.</vt:lpstr>
      <vt:lpstr>¿Qué sucede cuando termina el otoño? El ciclo comienza otra vez. ¿Puedes predecir qué sucederá en el invierno? ¿En la primavera? ¿En el verano? En el otoño? ¿Recuerdas el tiempo predecible para cada estación?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Seasons and Weather</dc:title>
  <dc:creator>user</dc:creator>
  <cp:lastModifiedBy>Helen Tross</cp:lastModifiedBy>
  <cp:revision>69</cp:revision>
  <dcterms:created xsi:type="dcterms:W3CDTF">2013-06-20T16:58:00Z</dcterms:created>
  <dcterms:modified xsi:type="dcterms:W3CDTF">2013-12-10T06:39:32Z</dcterms:modified>
</cp:coreProperties>
</file>